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80" r:id="rId2"/>
    <p:sldId id="281" r:id="rId3"/>
    <p:sldId id="258" r:id="rId4"/>
    <p:sldId id="260" r:id="rId5"/>
    <p:sldId id="283" r:id="rId6"/>
    <p:sldId id="259" r:id="rId7"/>
    <p:sldId id="261" r:id="rId8"/>
    <p:sldId id="262" r:id="rId9"/>
    <p:sldId id="265" r:id="rId10"/>
    <p:sldId id="288" r:id="rId11"/>
    <p:sldId id="266" r:id="rId12"/>
    <p:sldId id="271" r:id="rId13"/>
    <p:sldId id="267" r:id="rId14"/>
    <p:sldId id="276" r:id="rId15"/>
    <p:sldId id="285" r:id="rId16"/>
    <p:sldId id="269" r:id="rId17"/>
    <p:sldId id="270" r:id="rId18"/>
    <p:sldId id="289" r:id="rId19"/>
    <p:sldId id="277" r:id="rId20"/>
    <p:sldId id="291"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
      <p:font typeface="Franklin Gothic Medium" panose="020B0603020102020204" pitchFamily="34" charset="0"/>
      <p:regular r:id="rId31"/>
      <p:italic r:id="rId32"/>
    </p:embeddedFont>
    <p:embeddedFont>
      <p:font typeface="Microsoft Sans Serif" panose="020B0604020202020204" pitchFamily="34" charset="0"/>
      <p:regular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8F27"/>
    <a:srgbClr val="002776"/>
    <a:srgbClr val="A0D3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33" d="100"/>
          <a:sy n="133" d="100"/>
        </p:scale>
        <p:origin x="132" y="25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264917A-E65F-4662-A356-51B13F695140}" type="datetimeFigureOut">
              <a:rPr lang="zh-CN" altLang="en-US" smtClean="0"/>
              <a:t>2024/11/4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65C816-0E55-4BF6-8AC3-1553109B4717}" type="slidenum">
              <a:rPr lang="zh-CN" altLang="en-US" smtClean="0"/>
              <a:t>‹#›</a:t>
            </a:fld>
            <a:endParaRPr lang="zh-CN" altLang="en-US"/>
          </a:p>
        </p:txBody>
      </p:sp>
    </p:spTree>
    <p:extLst>
      <p:ext uri="{BB962C8B-B14F-4D97-AF65-F5344CB8AC3E}">
        <p14:creationId xmlns:p14="http://schemas.microsoft.com/office/powerpoint/2010/main" val="201142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1</a:t>
            </a:fld>
            <a:endParaRPr lang="zh-CN" altLang="en-US"/>
          </a:p>
        </p:txBody>
      </p:sp>
    </p:spTree>
    <p:extLst>
      <p:ext uri="{BB962C8B-B14F-4D97-AF65-F5344CB8AC3E}">
        <p14:creationId xmlns:p14="http://schemas.microsoft.com/office/powerpoint/2010/main" val="3476367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30DB6-EADE-6F5C-1A8B-2969DB05DD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E1FBBF-0237-860E-EFFB-0F07CF59DFD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C024FE4-05A2-1CA7-0B58-684BB2F9F0C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54676B9-C748-801C-4523-3AD2A9EBF1D6}"/>
              </a:ext>
            </a:extLst>
          </p:cNvPr>
          <p:cNvSpPr>
            <a:spLocks noGrp="1"/>
          </p:cNvSpPr>
          <p:nvPr>
            <p:ph type="sldNum" sz="quarter" idx="10"/>
          </p:nvPr>
        </p:nvSpPr>
        <p:spPr/>
        <p:txBody>
          <a:bodyPr/>
          <a:lstStyle/>
          <a:p>
            <a:fld id="{677BB908-9343-4A8D-A94A-54EFB85AB38A}" type="slidenum">
              <a:rPr lang="zh-CN" altLang="en-US" smtClean="0"/>
              <a:t>10</a:t>
            </a:fld>
            <a:endParaRPr lang="zh-CN" altLang="en-US"/>
          </a:p>
        </p:txBody>
      </p:sp>
    </p:spTree>
    <p:extLst>
      <p:ext uri="{BB962C8B-B14F-4D97-AF65-F5344CB8AC3E}">
        <p14:creationId xmlns:p14="http://schemas.microsoft.com/office/powerpoint/2010/main" val="374420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11</a:t>
            </a:fld>
            <a:endParaRPr lang="zh-CN" altLang="en-US"/>
          </a:p>
        </p:txBody>
      </p:sp>
    </p:spTree>
    <p:extLst>
      <p:ext uri="{BB962C8B-B14F-4D97-AF65-F5344CB8AC3E}">
        <p14:creationId xmlns:p14="http://schemas.microsoft.com/office/powerpoint/2010/main" val="3343467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12</a:t>
            </a:fld>
            <a:endParaRPr lang="zh-CN" altLang="en-US"/>
          </a:p>
        </p:txBody>
      </p:sp>
    </p:spTree>
    <p:extLst>
      <p:ext uri="{BB962C8B-B14F-4D97-AF65-F5344CB8AC3E}">
        <p14:creationId xmlns:p14="http://schemas.microsoft.com/office/powerpoint/2010/main" val="3904707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13</a:t>
            </a:fld>
            <a:endParaRPr lang="zh-CN" altLang="en-US"/>
          </a:p>
        </p:txBody>
      </p:sp>
    </p:spTree>
    <p:extLst>
      <p:ext uri="{BB962C8B-B14F-4D97-AF65-F5344CB8AC3E}">
        <p14:creationId xmlns:p14="http://schemas.microsoft.com/office/powerpoint/2010/main" val="2320616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14</a:t>
            </a:fld>
            <a:endParaRPr lang="zh-CN" altLang="en-US"/>
          </a:p>
        </p:txBody>
      </p:sp>
    </p:spTree>
    <p:extLst>
      <p:ext uri="{BB962C8B-B14F-4D97-AF65-F5344CB8AC3E}">
        <p14:creationId xmlns:p14="http://schemas.microsoft.com/office/powerpoint/2010/main" val="492007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15</a:t>
            </a:fld>
            <a:endParaRPr lang="zh-CN" altLang="en-US"/>
          </a:p>
        </p:txBody>
      </p:sp>
    </p:spTree>
    <p:extLst>
      <p:ext uri="{BB962C8B-B14F-4D97-AF65-F5344CB8AC3E}">
        <p14:creationId xmlns:p14="http://schemas.microsoft.com/office/powerpoint/2010/main" val="2541940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16</a:t>
            </a:fld>
            <a:endParaRPr lang="zh-CN" altLang="en-US"/>
          </a:p>
        </p:txBody>
      </p:sp>
    </p:spTree>
    <p:extLst>
      <p:ext uri="{BB962C8B-B14F-4D97-AF65-F5344CB8AC3E}">
        <p14:creationId xmlns:p14="http://schemas.microsoft.com/office/powerpoint/2010/main" val="2311015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17</a:t>
            </a:fld>
            <a:endParaRPr lang="zh-CN" altLang="en-US"/>
          </a:p>
        </p:txBody>
      </p:sp>
    </p:spTree>
    <p:extLst>
      <p:ext uri="{BB962C8B-B14F-4D97-AF65-F5344CB8AC3E}">
        <p14:creationId xmlns:p14="http://schemas.microsoft.com/office/powerpoint/2010/main" val="3813113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753C1-43B8-405E-A428-D5F4A19DBC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FF8B7EB-B064-05A6-07DC-461AF020C79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0DF0C3-FE75-BDEC-32A8-9A1C9920003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609457A-D9AF-DFC7-4B7A-C1D272FE5E15}"/>
              </a:ext>
            </a:extLst>
          </p:cNvPr>
          <p:cNvSpPr>
            <a:spLocks noGrp="1"/>
          </p:cNvSpPr>
          <p:nvPr>
            <p:ph type="sldNum" sz="quarter" idx="10"/>
          </p:nvPr>
        </p:nvSpPr>
        <p:spPr/>
        <p:txBody>
          <a:bodyPr/>
          <a:lstStyle/>
          <a:p>
            <a:fld id="{677BB908-9343-4A8D-A94A-54EFB85AB38A}" type="slidenum">
              <a:rPr lang="zh-CN" altLang="en-US" smtClean="0"/>
              <a:t>18</a:t>
            </a:fld>
            <a:endParaRPr lang="zh-CN" altLang="en-US"/>
          </a:p>
        </p:txBody>
      </p:sp>
    </p:spTree>
    <p:extLst>
      <p:ext uri="{BB962C8B-B14F-4D97-AF65-F5344CB8AC3E}">
        <p14:creationId xmlns:p14="http://schemas.microsoft.com/office/powerpoint/2010/main" val="2748046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19</a:t>
            </a:fld>
            <a:endParaRPr lang="zh-CN" altLang="en-US"/>
          </a:p>
        </p:txBody>
      </p:sp>
    </p:spTree>
    <p:extLst>
      <p:ext uri="{BB962C8B-B14F-4D97-AF65-F5344CB8AC3E}">
        <p14:creationId xmlns:p14="http://schemas.microsoft.com/office/powerpoint/2010/main" val="3608493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2</a:t>
            </a:fld>
            <a:endParaRPr lang="zh-CN" altLang="en-US"/>
          </a:p>
        </p:txBody>
      </p:sp>
    </p:spTree>
    <p:extLst>
      <p:ext uri="{BB962C8B-B14F-4D97-AF65-F5344CB8AC3E}">
        <p14:creationId xmlns:p14="http://schemas.microsoft.com/office/powerpoint/2010/main" val="3722548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20</a:t>
            </a:fld>
            <a:endParaRPr lang="zh-CN" altLang="en-US"/>
          </a:p>
        </p:txBody>
      </p:sp>
    </p:spTree>
    <p:extLst>
      <p:ext uri="{BB962C8B-B14F-4D97-AF65-F5344CB8AC3E}">
        <p14:creationId xmlns:p14="http://schemas.microsoft.com/office/powerpoint/2010/main" val="249590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3</a:t>
            </a:fld>
            <a:endParaRPr lang="zh-CN" altLang="en-US"/>
          </a:p>
        </p:txBody>
      </p:sp>
    </p:spTree>
    <p:extLst>
      <p:ext uri="{BB962C8B-B14F-4D97-AF65-F5344CB8AC3E}">
        <p14:creationId xmlns:p14="http://schemas.microsoft.com/office/powerpoint/2010/main" val="2652099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4</a:t>
            </a:fld>
            <a:endParaRPr lang="zh-CN" altLang="en-US"/>
          </a:p>
        </p:txBody>
      </p:sp>
    </p:spTree>
    <p:extLst>
      <p:ext uri="{BB962C8B-B14F-4D97-AF65-F5344CB8AC3E}">
        <p14:creationId xmlns:p14="http://schemas.microsoft.com/office/powerpoint/2010/main" val="1957823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5</a:t>
            </a:fld>
            <a:endParaRPr lang="zh-CN" altLang="en-US"/>
          </a:p>
        </p:txBody>
      </p:sp>
    </p:spTree>
    <p:extLst>
      <p:ext uri="{BB962C8B-B14F-4D97-AF65-F5344CB8AC3E}">
        <p14:creationId xmlns:p14="http://schemas.microsoft.com/office/powerpoint/2010/main" val="1563472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BB908-9343-4A8D-A94A-54EFB85AB38A}" type="slidenum">
              <a:rPr lang="zh-CN" altLang="en-US" smtClean="0"/>
              <a:t>6</a:t>
            </a:fld>
            <a:endParaRPr lang="zh-CN" altLang="en-US"/>
          </a:p>
        </p:txBody>
      </p:sp>
    </p:spTree>
    <p:extLst>
      <p:ext uri="{BB962C8B-B14F-4D97-AF65-F5344CB8AC3E}">
        <p14:creationId xmlns:p14="http://schemas.microsoft.com/office/powerpoint/2010/main" val="3342307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7</a:t>
            </a:fld>
            <a:endParaRPr lang="zh-CN" altLang="en-US"/>
          </a:p>
        </p:txBody>
      </p:sp>
    </p:spTree>
    <p:extLst>
      <p:ext uri="{BB962C8B-B14F-4D97-AF65-F5344CB8AC3E}">
        <p14:creationId xmlns:p14="http://schemas.microsoft.com/office/powerpoint/2010/main" val="2007369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8</a:t>
            </a:fld>
            <a:endParaRPr lang="zh-CN" altLang="en-US"/>
          </a:p>
        </p:txBody>
      </p:sp>
    </p:spTree>
    <p:extLst>
      <p:ext uri="{BB962C8B-B14F-4D97-AF65-F5344CB8AC3E}">
        <p14:creationId xmlns:p14="http://schemas.microsoft.com/office/powerpoint/2010/main" val="918623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9</a:t>
            </a:fld>
            <a:endParaRPr lang="zh-CN" altLang="en-US"/>
          </a:p>
        </p:txBody>
      </p:sp>
    </p:spTree>
    <p:extLst>
      <p:ext uri="{BB962C8B-B14F-4D97-AF65-F5344CB8AC3E}">
        <p14:creationId xmlns:p14="http://schemas.microsoft.com/office/powerpoint/2010/main" val="1466327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638252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638252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638252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pic>
        <p:nvPicPr>
          <p:cNvPr id="4098" name="Picture 2" descr="E:\PPT改稿\商务\567c316f77ada2cfd2241c90e2841c7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1433" y="-429521"/>
            <a:ext cx="2984021" cy="157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377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pic>
        <p:nvPicPr>
          <p:cNvPr id="4098" name="Picture 2" descr="E:\PPT改稿\商务\567c316f77ada2cfd2241c90e2841c7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1433" y="-429521"/>
            <a:ext cx="2984021" cy="157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377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3_标题和内容">
    <p:spTree>
      <p:nvGrpSpPr>
        <p:cNvPr id="1" name=""/>
        <p:cNvGrpSpPr/>
        <p:nvPr/>
      </p:nvGrpSpPr>
      <p:grpSpPr>
        <a:xfrm>
          <a:off x="0" y="0"/>
          <a:ext cx="0" cy="0"/>
          <a:chOff x="0" y="0"/>
          <a:chExt cx="0" cy="0"/>
        </a:xfrm>
      </p:grpSpPr>
      <p:pic>
        <p:nvPicPr>
          <p:cNvPr id="4098" name="Picture 2" descr="E:\PPT改稿\商务\567c316f77ada2cfd2241c90e2841c7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1433" y="-429521"/>
            <a:ext cx="2984021" cy="157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377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4_标题和内容">
    <p:spTree>
      <p:nvGrpSpPr>
        <p:cNvPr id="1" name=""/>
        <p:cNvGrpSpPr/>
        <p:nvPr/>
      </p:nvGrpSpPr>
      <p:grpSpPr>
        <a:xfrm>
          <a:off x="0" y="0"/>
          <a:ext cx="0" cy="0"/>
          <a:chOff x="0" y="0"/>
          <a:chExt cx="0" cy="0"/>
        </a:xfrm>
      </p:grpSpPr>
      <p:pic>
        <p:nvPicPr>
          <p:cNvPr id="4098" name="Picture 2" descr="E:\PPT改稿\商务\567c316f77ada2cfd2241c90e2841c7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1433" y="-429521"/>
            <a:ext cx="2984021" cy="157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377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6_标题和内容">
    <p:spTree>
      <p:nvGrpSpPr>
        <p:cNvPr id="1" name=""/>
        <p:cNvGrpSpPr/>
        <p:nvPr/>
      </p:nvGrpSpPr>
      <p:grpSpPr>
        <a:xfrm>
          <a:off x="0" y="0"/>
          <a:ext cx="0" cy="0"/>
          <a:chOff x="0" y="0"/>
          <a:chExt cx="0" cy="0"/>
        </a:xfrm>
      </p:grpSpPr>
      <p:pic>
        <p:nvPicPr>
          <p:cNvPr id="4098" name="Picture 2" descr="E:\PPT改稿\商务\567c316f77ada2cfd2241c90e2841c7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1433" y="-429521"/>
            <a:ext cx="2984021" cy="157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377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7_标题和内容">
    <p:spTree>
      <p:nvGrpSpPr>
        <p:cNvPr id="1" name=""/>
        <p:cNvGrpSpPr/>
        <p:nvPr/>
      </p:nvGrpSpPr>
      <p:grpSpPr>
        <a:xfrm>
          <a:off x="0" y="0"/>
          <a:ext cx="0" cy="0"/>
          <a:chOff x="0" y="0"/>
          <a:chExt cx="0" cy="0"/>
        </a:xfrm>
      </p:grpSpPr>
      <p:pic>
        <p:nvPicPr>
          <p:cNvPr id="4098" name="Picture 2" descr="E:\PPT改稿\商务\567c316f77ada2cfd2241c90e2841c7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1433" y="-429521"/>
            <a:ext cx="2984021" cy="157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377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8_标题和内容">
    <p:spTree>
      <p:nvGrpSpPr>
        <p:cNvPr id="1" name=""/>
        <p:cNvGrpSpPr/>
        <p:nvPr/>
      </p:nvGrpSpPr>
      <p:grpSpPr>
        <a:xfrm>
          <a:off x="0" y="0"/>
          <a:ext cx="0" cy="0"/>
          <a:chOff x="0" y="0"/>
          <a:chExt cx="0" cy="0"/>
        </a:xfrm>
      </p:grpSpPr>
      <p:pic>
        <p:nvPicPr>
          <p:cNvPr id="4098" name="Picture 2" descr="E:\PPT改稿\商务\567c316f77ada2cfd2241c90e2841c7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1433" y="-429521"/>
            <a:ext cx="2984021" cy="157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377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9_标题和内容">
    <p:spTree>
      <p:nvGrpSpPr>
        <p:cNvPr id="1" name=""/>
        <p:cNvGrpSpPr/>
        <p:nvPr/>
      </p:nvGrpSpPr>
      <p:grpSpPr>
        <a:xfrm>
          <a:off x="0" y="0"/>
          <a:ext cx="0" cy="0"/>
          <a:chOff x="0" y="0"/>
          <a:chExt cx="0" cy="0"/>
        </a:xfrm>
      </p:grpSpPr>
      <p:pic>
        <p:nvPicPr>
          <p:cNvPr id="4098" name="Picture 2" descr="E:\PPT改稿\商务\567c316f77ada2cfd2241c90e2841c7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1433" y="-429521"/>
            <a:ext cx="2984021" cy="157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377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0_标题和内容">
    <p:spTree>
      <p:nvGrpSpPr>
        <p:cNvPr id="1" name=""/>
        <p:cNvGrpSpPr/>
        <p:nvPr/>
      </p:nvGrpSpPr>
      <p:grpSpPr>
        <a:xfrm>
          <a:off x="0" y="0"/>
          <a:ext cx="0" cy="0"/>
          <a:chOff x="0" y="0"/>
          <a:chExt cx="0" cy="0"/>
        </a:xfrm>
      </p:grpSpPr>
      <p:pic>
        <p:nvPicPr>
          <p:cNvPr id="4098" name="Picture 2" descr="E:\PPT改稿\商务\567c316f77ada2cfd2241c90e2841c7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1433" y="-429521"/>
            <a:ext cx="2984021" cy="157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377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1_标题和内容">
    <p:spTree>
      <p:nvGrpSpPr>
        <p:cNvPr id="1" name=""/>
        <p:cNvGrpSpPr/>
        <p:nvPr/>
      </p:nvGrpSpPr>
      <p:grpSpPr>
        <a:xfrm>
          <a:off x="0" y="0"/>
          <a:ext cx="0" cy="0"/>
          <a:chOff x="0" y="0"/>
          <a:chExt cx="0" cy="0"/>
        </a:xfrm>
      </p:grpSpPr>
      <p:pic>
        <p:nvPicPr>
          <p:cNvPr id="4098" name="Picture 2" descr="E:\PPT改稿\商务\567c316f77ada2cfd2241c90e2841c7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1433" y="-429521"/>
            <a:ext cx="2984021" cy="157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377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5_标题和内容">
    <p:spTree>
      <p:nvGrpSpPr>
        <p:cNvPr id="1" name=""/>
        <p:cNvGrpSpPr/>
        <p:nvPr/>
      </p:nvGrpSpPr>
      <p:grpSpPr>
        <a:xfrm>
          <a:off x="0" y="0"/>
          <a:ext cx="0" cy="0"/>
          <a:chOff x="0" y="0"/>
          <a:chExt cx="0" cy="0"/>
        </a:xfrm>
      </p:grpSpPr>
      <p:pic>
        <p:nvPicPr>
          <p:cNvPr id="4098" name="Picture 2" descr="E:\PPT改稿\商务\567c316f77ada2cfd2241c90e2841c7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1433" y="-429521"/>
            <a:ext cx="2984021" cy="157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377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6_标题和内容">
    <p:spTree>
      <p:nvGrpSpPr>
        <p:cNvPr id="1" name=""/>
        <p:cNvGrpSpPr/>
        <p:nvPr/>
      </p:nvGrpSpPr>
      <p:grpSpPr>
        <a:xfrm>
          <a:off x="0" y="0"/>
          <a:ext cx="0" cy="0"/>
          <a:chOff x="0" y="0"/>
          <a:chExt cx="0" cy="0"/>
        </a:xfrm>
      </p:grpSpPr>
      <p:pic>
        <p:nvPicPr>
          <p:cNvPr id="4098" name="Picture 2" descr="E:\PPT改稿\商务\567c316f77ada2cfd2241c90e2841c7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1433" y="-429521"/>
            <a:ext cx="2984021" cy="157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377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2024/11/4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2024/11/4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8">
            <a:lum/>
          </a:blip>
          <a:srcRect/>
          <a:stretch>
            <a:fillRect l="-27000" r="-2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2024/11/4</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9" r:id="rId19"/>
    <p:sldLayoutId id="2147483670" r:id="rId20"/>
    <p:sldLayoutId id="2147483671" r:id="rId21"/>
    <p:sldLayoutId id="2147483673" r:id="rId22"/>
    <p:sldLayoutId id="2147483674" r:id="rId23"/>
    <p:sldLayoutId id="2147483675" r:id="rId24"/>
    <p:sldLayoutId id="2147483680" r:id="rId25"/>
    <p:sldLayoutId id="2147483681" r:id="rId26"/>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0.xml"/><Relationship Id="rId5" Type="http://schemas.openxmlformats.org/officeDocument/2006/relationships/image" Target="../media/image13.jpe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1.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10.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22717" r="12470"/>
          <a:stretch/>
        </p:blipFill>
        <p:spPr>
          <a:xfrm>
            <a:off x="0" y="0"/>
            <a:ext cx="9144000" cy="5143500"/>
          </a:xfrm>
          <a:prstGeom prst="rect">
            <a:avLst/>
          </a:prstGeom>
        </p:spPr>
      </p:pic>
      <p:sp>
        <p:nvSpPr>
          <p:cNvPr id="14" name="文本占位符 10"/>
          <p:cNvSpPr txBox="1">
            <a:spLocks/>
          </p:cNvSpPr>
          <p:nvPr/>
        </p:nvSpPr>
        <p:spPr>
          <a:xfrm>
            <a:off x="3131840" y="2094216"/>
            <a:ext cx="5331209" cy="1482009"/>
          </a:xfrm>
          <a:prstGeom prst="rect">
            <a:avLst/>
          </a:prstGeom>
        </p:spPr>
        <p:txBody>
          <a:bodyPr vert="horz" wrap="square" lIns="68580" tIns="34290" rIns="68580" bIns="34290" rtlCol="0" anchor="ctr">
            <a:sp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40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区块链技术在司法领域的应用研究</a:t>
            </a:r>
          </a:p>
        </p:txBody>
      </p:sp>
      <p:grpSp>
        <p:nvGrpSpPr>
          <p:cNvPr id="8" name="组合 7"/>
          <p:cNvGrpSpPr/>
          <p:nvPr/>
        </p:nvGrpSpPr>
        <p:grpSpPr>
          <a:xfrm>
            <a:off x="3206466" y="3743357"/>
            <a:ext cx="5256583" cy="45719"/>
            <a:chOff x="611560" y="2499742"/>
            <a:chExt cx="5904656" cy="72008"/>
          </a:xfrm>
        </p:grpSpPr>
        <p:sp>
          <p:nvSpPr>
            <p:cNvPr id="5" name="矩形 4"/>
            <p:cNvSpPr/>
            <p:nvPr/>
          </p:nvSpPr>
          <p:spPr>
            <a:xfrm>
              <a:off x="611560" y="2499742"/>
              <a:ext cx="1872208" cy="72008"/>
            </a:xfrm>
            <a:prstGeom prst="rect">
              <a:avLst/>
            </a:prstGeom>
            <a:solidFill>
              <a:srgbClr val="002776"/>
            </a:solidFill>
            <a:ln>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7" name="直接连接符 6"/>
            <p:cNvCxnSpPr/>
            <p:nvPr/>
          </p:nvCxnSpPr>
          <p:spPr>
            <a:xfrm>
              <a:off x="2483768" y="2571750"/>
              <a:ext cx="4032448"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611560" y="1146931"/>
            <a:ext cx="5688632" cy="784189"/>
          </a:xfrm>
          <a:prstGeom prst="rect">
            <a:avLst/>
          </a:prstGeom>
        </p:spPr>
        <p:txBody>
          <a:bodyPr wrap="square">
            <a:spAutoFit/>
          </a:bodyPr>
          <a:lstStyle/>
          <a:p>
            <a:pPr>
              <a:lnSpc>
                <a:spcPct val="150000"/>
              </a:lnSpc>
            </a:pPr>
            <a:r>
              <a:rPr lang="en-US" altLang="zh-CN" sz="1600" dirty="0">
                <a:solidFill>
                  <a:srgbClr val="002776"/>
                </a:solidFill>
                <a:latin typeface="Century Gothic" panose="020B0502020202020204" pitchFamily="34" charset="0"/>
                <a:sym typeface="Arial"/>
              </a:rPr>
              <a:t>Research on the application of blockchain technology in the judicial field</a:t>
            </a:r>
          </a:p>
        </p:txBody>
      </p:sp>
      <p:sp>
        <p:nvSpPr>
          <p:cNvPr id="23" name="矩形 22"/>
          <p:cNvSpPr/>
          <p:nvPr/>
        </p:nvSpPr>
        <p:spPr>
          <a:xfrm>
            <a:off x="611560" y="570338"/>
            <a:ext cx="1835696" cy="360040"/>
          </a:xfrm>
          <a:prstGeom prst="rect">
            <a:avLst/>
          </a:prstGeom>
          <a:solidFill>
            <a:srgbClr val="002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Century Gothic" panose="020B0502020202020204" pitchFamily="34" charset="0"/>
              </a:rPr>
              <a:t>区块链导论</a:t>
            </a:r>
          </a:p>
        </p:txBody>
      </p:sp>
      <p:sp>
        <p:nvSpPr>
          <p:cNvPr id="2" name="文本框 1">
            <a:extLst>
              <a:ext uri="{FF2B5EF4-FFF2-40B4-BE49-F238E27FC236}">
                <a16:creationId xmlns:a16="http://schemas.microsoft.com/office/drawing/2014/main" id="{1681D41D-A928-0992-F440-06D43BAA647D}"/>
              </a:ext>
            </a:extLst>
          </p:cNvPr>
          <p:cNvSpPr txBox="1"/>
          <p:nvPr/>
        </p:nvSpPr>
        <p:spPr>
          <a:xfrm>
            <a:off x="3131841" y="4240114"/>
            <a:ext cx="2448272" cy="276999"/>
          </a:xfrm>
          <a:prstGeom prst="rect">
            <a:avLst/>
          </a:prstGeom>
          <a:noFill/>
        </p:spPr>
        <p:txBody>
          <a:bodyPr wrap="square" rtlCol="0">
            <a:spAutoFit/>
          </a:bodyPr>
          <a:lstStyle/>
          <a:p>
            <a:r>
              <a:rPr lang="zh-CN" altLang="en-US" sz="1200" b="1" dirty="0">
                <a:solidFill>
                  <a:srgbClr val="002776"/>
                </a:solidFill>
                <a:cs typeface="+mn-ea"/>
                <a:sym typeface="+mn-lt"/>
              </a:rPr>
              <a:t>汇报人：</a:t>
            </a:r>
            <a:r>
              <a:rPr lang="en-US" altLang="zh-CN" sz="1200" b="1" dirty="0">
                <a:solidFill>
                  <a:srgbClr val="002776"/>
                </a:solidFill>
                <a:cs typeface="+mn-ea"/>
                <a:sym typeface="+mn-lt"/>
              </a:rPr>
              <a:t>2251730</a:t>
            </a:r>
            <a:r>
              <a:rPr lang="zh-CN" altLang="en-US" sz="1200" b="1" dirty="0">
                <a:solidFill>
                  <a:srgbClr val="002776"/>
                </a:solidFill>
                <a:cs typeface="+mn-ea"/>
                <a:sym typeface="+mn-lt"/>
              </a:rPr>
              <a:t> 刘淑仪</a:t>
            </a:r>
            <a:endParaRPr lang="en-US" altLang="zh-CN" sz="1200" b="1" dirty="0">
              <a:solidFill>
                <a:srgbClr val="002776"/>
              </a:solidFill>
              <a:cs typeface="+mn-ea"/>
              <a:sym typeface="+mn-lt"/>
            </a:endParaRPr>
          </a:p>
        </p:txBody>
      </p:sp>
      <p:sp>
        <p:nvSpPr>
          <p:cNvPr id="3" name="文本框 2">
            <a:extLst>
              <a:ext uri="{FF2B5EF4-FFF2-40B4-BE49-F238E27FC236}">
                <a16:creationId xmlns:a16="http://schemas.microsoft.com/office/drawing/2014/main" id="{6B151D41-13FA-63A4-34E1-66D7F6BA706B}"/>
              </a:ext>
            </a:extLst>
          </p:cNvPr>
          <p:cNvSpPr txBox="1"/>
          <p:nvPr/>
        </p:nvSpPr>
        <p:spPr>
          <a:xfrm>
            <a:off x="611560" y="3567893"/>
            <a:ext cx="2623426" cy="1224951"/>
          </a:xfrm>
          <a:prstGeom prst="rect">
            <a:avLst/>
          </a:prstGeom>
          <a:noFill/>
        </p:spPr>
        <p:txBody>
          <a:bodyPr wrap="square" rtlCol="0">
            <a:spAutoFit/>
          </a:bodyPr>
          <a:lstStyle/>
          <a:p>
            <a:pPr>
              <a:lnSpc>
                <a:spcPct val="125000"/>
              </a:lnSpc>
            </a:pPr>
            <a:r>
              <a:rPr lang="zh-CN" altLang="en-US" sz="1200" dirty="0">
                <a:solidFill>
                  <a:schemeClr val="accent1">
                    <a:lumMod val="50000"/>
                  </a:schemeClr>
                </a:solidFill>
                <a:cs typeface="+mn-ea"/>
                <a:sym typeface="+mn-lt"/>
              </a:rPr>
              <a:t>小组成员：</a:t>
            </a:r>
            <a:endParaRPr lang="en-US" altLang="zh-CN" sz="1200" dirty="0">
              <a:solidFill>
                <a:schemeClr val="accent1">
                  <a:lumMod val="50000"/>
                </a:schemeClr>
              </a:solidFill>
              <a:cs typeface="+mn-ea"/>
              <a:sym typeface="+mn-lt"/>
            </a:endParaRPr>
          </a:p>
          <a:p>
            <a:pPr>
              <a:lnSpc>
                <a:spcPct val="125000"/>
              </a:lnSpc>
            </a:pPr>
            <a:r>
              <a:rPr lang="en-US" altLang="zh-CN" sz="1200" dirty="0">
                <a:solidFill>
                  <a:schemeClr val="accent1">
                    <a:lumMod val="50000"/>
                  </a:schemeClr>
                </a:solidFill>
                <a:cs typeface="+mn-ea"/>
                <a:sym typeface="+mn-lt"/>
              </a:rPr>
              <a:t>2250758 </a:t>
            </a:r>
            <a:r>
              <a:rPr lang="zh-CN" altLang="en-US" sz="1200" dirty="0">
                <a:solidFill>
                  <a:schemeClr val="accent1">
                    <a:lumMod val="50000"/>
                  </a:schemeClr>
                </a:solidFill>
                <a:cs typeface="+mn-ea"/>
                <a:sym typeface="+mn-lt"/>
              </a:rPr>
              <a:t>林继申  </a:t>
            </a:r>
            <a:r>
              <a:rPr lang="en-US" altLang="zh-CN" sz="1200" dirty="0">
                <a:solidFill>
                  <a:schemeClr val="accent1">
                    <a:lumMod val="50000"/>
                  </a:schemeClr>
                </a:solidFill>
                <a:cs typeface="+mn-ea"/>
                <a:sym typeface="+mn-lt"/>
              </a:rPr>
              <a:t>2251306 </a:t>
            </a:r>
            <a:r>
              <a:rPr lang="zh-CN" altLang="en-US" sz="1200" dirty="0">
                <a:solidFill>
                  <a:schemeClr val="accent1">
                    <a:lumMod val="50000"/>
                  </a:schemeClr>
                </a:solidFill>
                <a:cs typeface="+mn-ea"/>
                <a:sym typeface="+mn-lt"/>
              </a:rPr>
              <a:t>陈语妍</a:t>
            </a:r>
            <a:endParaRPr lang="en-US" altLang="zh-CN" sz="1200" dirty="0">
              <a:solidFill>
                <a:schemeClr val="accent1">
                  <a:lumMod val="50000"/>
                </a:schemeClr>
              </a:solidFill>
              <a:cs typeface="+mn-ea"/>
              <a:sym typeface="+mn-lt"/>
            </a:endParaRPr>
          </a:p>
          <a:p>
            <a:pPr>
              <a:lnSpc>
                <a:spcPct val="125000"/>
              </a:lnSpc>
            </a:pPr>
            <a:r>
              <a:rPr lang="en-US" altLang="zh-CN" sz="1200" dirty="0">
                <a:solidFill>
                  <a:schemeClr val="accent1">
                    <a:lumMod val="50000"/>
                  </a:schemeClr>
                </a:solidFill>
                <a:cs typeface="+mn-ea"/>
                <a:sym typeface="+mn-lt"/>
              </a:rPr>
              <a:t>2251310 </a:t>
            </a:r>
            <a:r>
              <a:rPr lang="zh-CN" altLang="en-US" sz="1200" dirty="0">
                <a:solidFill>
                  <a:schemeClr val="accent1">
                    <a:lumMod val="50000"/>
                  </a:schemeClr>
                </a:solidFill>
                <a:cs typeface="+mn-ea"/>
                <a:sym typeface="+mn-lt"/>
              </a:rPr>
              <a:t>杜天乐  </a:t>
            </a:r>
            <a:r>
              <a:rPr lang="en-US" altLang="zh-CN" sz="1200" dirty="0">
                <a:solidFill>
                  <a:schemeClr val="accent1">
                    <a:lumMod val="50000"/>
                  </a:schemeClr>
                </a:solidFill>
                <a:cs typeface="+mn-ea"/>
                <a:sym typeface="+mn-lt"/>
              </a:rPr>
              <a:t>2252443 </a:t>
            </a:r>
            <a:r>
              <a:rPr lang="zh-CN" altLang="en-US" sz="1200" dirty="0">
                <a:solidFill>
                  <a:schemeClr val="accent1">
                    <a:lumMod val="50000"/>
                  </a:schemeClr>
                </a:solidFill>
                <a:cs typeface="+mn-ea"/>
                <a:sym typeface="+mn-lt"/>
              </a:rPr>
              <a:t>吴婉宁</a:t>
            </a:r>
            <a:r>
              <a:rPr lang="en-US" altLang="zh-CN" sz="1200" dirty="0">
                <a:solidFill>
                  <a:schemeClr val="accent1">
                    <a:lumMod val="50000"/>
                  </a:schemeClr>
                </a:solidFill>
                <a:cs typeface="+mn-ea"/>
                <a:sym typeface="+mn-lt"/>
              </a:rPr>
              <a:t>2252444 </a:t>
            </a:r>
            <a:r>
              <a:rPr lang="zh-CN" altLang="en-US" sz="1200" dirty="0">
                <a:solidFill>
                  <a:schemeClr val="accent1">
                    <a:lumMod val="50000"/>
                  </a:schemeClr>
                </a:solidFill>
                <a:cs typeface="+mn-ea"/>
                <a:sym typeface="+mn-lt"/>
              </a:rPr>
              <a:t>赵思源  </a:t>
            </a:r>
            <a:r>
              <a:rPr lang="en-US" altLang="zh-CN" sz="1200" dirty="0">
                <a:solidFill>
                  <a:schemeClr val="accent1">
                    <a:lumMod val="50000"/>
                  </a:schemeClr>
                </a:solidFill>
                <a:cs typeface="+mn-ea"/>
                <a:sym typeface="+mn-lt"/>
              </a:rPr>
              <a:t>2252551 </a:t>
            </a:r>
            <a:r>
              <a:rPr lang="zh-CN" altLang="en-US" sz="1200" dirty="0">
                <a:solidFill>
                  <a:schemeClr val="accent1">
                    <a:lumMod val="50000"/>
                  </a:schemeClr>
                </a:solidFill>
                <a:cs typeface="+mn-ea"/>
                <a:sym typeface="+mn-lt"/>
              </a:rPr>
              <a:t>徐俊逸</a:t>
            </a:r>
            <a:endParaRPr lang="en-US" altLang="zh-CN" sz="1200" dirty="0">
              <a:solidFill>
                <a:schemeClr val="accent1">
                  <a:lumMod val="50000"/>
                </a:schemeClr>
              </a:solidFill>
              <a:cs typeface="+mn-ea"/>
              <a:sym typeface="+mn-lt"/>
            </a:endParaRPr>
          </a:p>
          <a:p>
            <a:pPr>
              <a:lnSpc>
                <a:spcPct val="125000"/>
              </a:lnSpc>
            </a:pPr>
            <a:r>
              <a:rPr lang="en-US" altLang="zh-CN" sz="1200" dirty="0">
                <a:solidFill>
                  <a:schemeClr val="accent1">
                    <a:lumMod val="50000"/>
                  </a:schemeClr>
                </a:solidFill>
                <a:cs typeface="+mn-ea"/>
                <a:sym typeface="+mn-lt"/>
              </a:rPr>
              <a:t>2254269 </a:t>
            </a:r>
            <a:r>
              <a:rPr lang="zh-CN" altLang="en-US" sz="1200" dirty="0">
                <a:solidFill>
                  <a:schemeClr val="accent1">
                    <a:lumMod val="50000"/>
                  </a:schemeClr>
                </a:solidFill>
                <a:cs typeface="+mn-ea"/>
                <a:sym typeface="+mn-lt"/>
              </a:rPr>
              <a:t>吴昊泽  </a:t>
            </a:r>
            <a:r>
              <a:rPr lang="en-US" altLang="zh-CN" sz="1200" dirty="0">
                <a:solidFill>
                  <a:schemeClr val="accent1">
                    <a:lumMod val="50000"/>
                  </a:schemeClr>
                </a:solidFill>
                <a:cs typeface="+mn-ea"/>
                <a:sym typeface="+mn-lt"/>
              </a:rPr>
              <a:t>2251730 </a:t>
            </a:r>
            <a:r>
              <a:rPr lang="zh-CN" altLang="en-US" sz="1200" dirty="0">
                <a:solidFill>
                  <a:schemeClr val="accent1">
                    <a:lumMod val="50000"/>
                  </a:schemeClr>
                </a:solidFill>
                <a:cs typeface="+mn-ea"/>
                <a:sym typeface="+mn-lt"/>
              </a:rPr>
              <a:t>刘淑仪</a:t>
            </a:r>
            <a:endParaRPr lang="en-US" altLang="zh-CN" sz="1200" dirty="0">
              <a:solidFill>
                <a:schemeClr val="accent1">
                  <a:lumMod val="50000"/>
                </a:schemeClr>
              </a:solidFill>
              <a:cs typeface="+mn-ea"/>
              <a:sym typeface="+mn-lt"/>
            </a:endParaRPr>
          </a:p>
        </p:txBody>
      </p:sp>
      <p:sp>
        <p:nvSpPr>
          <p:cNvPr id="6" name="文本框 5">
            <a:extLst>
              <a:ext uri="{FF2B5EF4-FFF2-40B4-BE49-F238E27FC236}">
                <a16:creationId xmlns:a16="http://schemas.microsoft.com/office/drawing/2014/main" id="{A128ADC3-4E6F-97C2-1A5F-BFF8896393DD}"/>
              </a:ext>
            </a:extLst>
          </p:cNvPr>
          <p:cNvSpPr txBox="1"/>
          <p:nvPr/>
        </p:nvSpPr>
        <p:spPr>
          <a:xfrm>
            <a:off x="3131841" y="4515845"/>
            <a:ext cx="2448272" cy="276999"/>
          </a:xfrm>
          <a:prstGeom prst="rect">
            <a:avLst/>
          </a:prstGeom>
          <a:noFill/>
        </p:spPr>
        <p:txBody>
          <a:bodyPr wrap="square" rtlCol="0">
            <a:spAutoFit/>
          </a:bodyPr>
          <a:lstStyle/>
          <a:p>
            <a:r>
              <a:rPr lang="zh-CN" altLang="en-US" sz="1200" b="1" dirty="0">
                <a:solidFill>
                  <a:srgbClr val="002776"/>
                </a:solidFill>
                <a:cs typeface="+mn-ea"/>
                <a:sym typeface="+mn-lt"/>
              </a:rPr>
              <a:t>计算机科学与技术学院</a:t>
            </a:r>
            <a:endParaRPr lang="en-US" altLang="zh-CN" sz="1200" b="1" dirty="0">
              <a:solidFill>
                <a:srgbClr val="002776"/>
              </a:solidFill>
              <a:cs typeface="+mn-ea"/>
              <a:sym typeface="+mn-lt"/>
            </a:endParaRPr>
          </a:p>
        </p:txBody>
      </p:sp>
      <p:sp>
        <p:nvSpPr>
          <p:cNvPr id="12" name="文本框 11">
            <a:extLst>
              <a:ext uri="{FF2B5EF4-FFF2-40B4-BE49-F238E27FC236}">
                <a16:creationId xmlns:a16="http://schemas.microsoft.com/office/drawing/2014/main" id="{94AACFC5-DC47-49DA-885E-53675A12E1E4}"/>
              </a:ext>
            </a:extLst>
          </p:cNvPr>
          <p:cNvSpPr txBox="1"/>
          <p:nvPr/>
        </p:nvSpPr>
        <p:spPr>
          <a:xfrm>
            <a:off x="6588224" y="4515844"/>
            <a:ext cx="1874824" cy="276999"/>
          </a:xfrm>
          <a:prstGeom prst="rect">
            <a:avLst/>
          </a:prstGeom>
          <a:noFill/>
        </p:spPr>
        <p:txBody>
          <a:bodyPr wrap="square" rtlCol="0">
            <a:spAutoFit/>
          </a:bodyPr>
          <a:lstStyle/>
          <a:p>
            <a:pPr algn="r"/>
            <a:r>
              <a:rPr lang="en-US" altLang="zh-CN" sz="1200" b="1" dirty="0">
                <a:solidFill>
                  <a:srgbClr val="002776"/>
                </a:solidFill>
                <a:cs typeface="+mn-ea"/>
                <a:sym typeface="+mn-lt"/>
              </a:rPr>
              <a:t>2024 </a:t>
            </a:r>
            <a:r>
              <a:rPr lang="zh-CN" altLang="en-US" sz="1200" b="1" dirty="0">
                <a:solidFill>
                  <a:srgbClr val="002776"/>
                </a:solidFill>
                <a:cs typeface="+mn-ea"/>
                <a:sym typeface="+mn-lt"/>
              </a:rPr>
              <a:t>年 </a:t>
            </a:r>
            <a:r>
              <a:rPr lang="en-US" altLang="zh-CN" sz="1200" b="1" dirty="0">
                <a:solidFill>
                  <a:srgbClr val="002776"/>
                </a:solidFill>
                <a:cs typeface="+mn-ea"/>
                <a:sym typeface="+mn-lt"/>
              </a:rPr>
              <a:t>11 </a:t>
            </a:r>
            <a:r>
              <a:rPr lang="zh-CN" altLang="en-US" sz="1200" b="1" dirty="0">
                <a:solidFill>
                  <a:srgbClr val="002776"/>
                </a:solidFill>
                <a:cs typeface="+mn-ea"/>
                <a:sym typeface="+mn-lt"/>
              </a:rPr>
              <a:t>月 </a:t>
            </a:r>
            <a:r>
              <a:rPr lang="en-US" altLang="zh-CN" sz="1200" b="1" dirty="0">
                <a:solidFill>
                  <a:srgbClr val="002776"/>
                </a:solidFill>
                <a:cs typeface="+mn-ea"/>
                <a:sym typeface="+mn-lt"/>
              </a:rPr>
              <a:t>4 </a:t>
            </a:r>
            <a:r>
              <a:rPr lang="zh-CN" altLang="en-US" sz="1200" b="1" dirty="0">
                <a:solidFill>
                  <a:srgbClr val="002776"/>
                </a:solidFill>
                <a:cs typeface="+mn-ea"/>
                <a:sym typeface="+mn-lt"/>
              </a:rPr>
              <a:t>日</a:t>
            </a:r>
            <a:endParaRPr lang="en-US" altLang="zh-CN" sz="1200" b="1" dirty="0">
              <a:solidFill>
                <a:srgbClr val="002776"/>
              </a:solidFill>
              <a:cs typeface="+mn-ea"/>
              <a:sym typeface="+mn-lt"/>
            </a:endParaRPr>
          </a:p>
        </p:txBody>
      </p:sp>
      <p:grpSp>
        <p:nvGrpSpPr>
          <p:cNvPr id="9" name="组合 8">
            <a:extLst>
              <a:ext uri="{FF2B5EF4-FFF2-40B4-BE49-F238E27FC236}">
                <a16:creationId xmlns:a16="http://schemas.microsoft.com/office/drawing/2014/main" id="{A20D6A71-66D3-4D45-A92F-A147CD45EBD3}"/>
              </a:ext>
            </a:extLst>
          </p:cNvPr>
          <p:cNvGrpSpPr/>
          <p:nvPr/>
        </p:nvGrpSpPr>
        <p:grpSpPr>
          <a:xfrm>
            <a:off x="7812360" y="123478"/>
            <a:ext cx="1204616" cy="342538"/>
            <a:chOff x="7524328" y="124886"/>
            <a:chExt cx="1492649" cy="424442"/>
          </a:xfrm>
        </p:grpSpPr>
        <p:pic>
          <p:nvPicPr>
            <p:cNvPr id="13" name="Picture 2">
              <a:extLst>
                <a:ext uri="{FF2B5EF4-FFF2-40B4-BE49-F238E27FC236}">
                  <a16:creationId xmlns:a16="http://schemas.microsoft.com/office/drawing/2014/main" id="{F91DABE4-2B04-442B-878D-4B3AEF93BB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D6A80407-711F-44AD-8709-5AE4316D709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9811167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4B414-CFA9-D647-19ED-4183B42ECAE3}"/>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D826E96F-2486-AB0F-21AD-86B10B52E18A}"/>
              </a:ext>
            </a:extLst>
          </p:cNvPr>
          <p:cNvPicPr>
            <a:picLocks noChangeAspect="1"/>
          </p:cNvPicPr>
          <p:nvPr/>
        </p:nvPicPr>
        <p:blipFill rotWithShape="1">
          <a:blip r:embed="rId3"/>
          <a:srcRect l="4101" t="22867" r="3213" b="22251"/>
          <a:stretch/>
        </p:blipFill>
        <p:spPr>
          <a:xfrm>
            <a:off x="108315" y="471583"/>
            <a:ext cx="8927370" cy="4200334"/>
          </a:xfrm>
          <a:prstGeom prst="rect">
            <a:avLst/>
          </a:prstGeom>
        </p:spPr>
      </p:pic>
      <p:grpSp>
        <p:nvGrpSpPr>
          <p:cNvPr id="8" name="组合 7">
            <a:extLst>
              <a:ext uri="{FF2B5EF4-FFF2-40B4-BE49-F238E27FC236}">
                <a16:creationId xmlns:a16="http://schemas.microsoft.com/office/drawing/2014/main" id="{C09E4CD6-CF6B-D5F0-E0EF-8305CC8222EE}"/>
              </a:ext>
            </a:extLst>
          </p:cNvPr>
          <p:cNvGrpSpPr/>
          <p:nvPr/>
        </p:nvGrpSpPr>
        <p:grpSpPr>
          <a:xfrm>
            <a:off x="413792" y="1707654"/>
            <a:ext cx="8316416" cy="2490188"/>
            <a:chOff x="413792" y="1779662"/>
            <a:chExt cx="8316416" cy="2490188"/>
          </a:xfrm>
        </p:grpSpPr>
        <p:sp>
          <p:nvSpPr>
            <p:cNvPr id="4" name="矩形 3">
              <a:extLst>
                <a:ext uri="{FF2B5EF4-FFF2-40B4-BE49-F238E27FC236}">
                  <a16:creationId xmlns:a16="http://schemas.microsoft.com/office/drawing/2014/main" id="{21FDE8CF-5739-835D-9FAC-A766732E0B21}"/>
                </a:ext>
              </a:extLst>
            </p:cNvPr>
            <p:cNvSpPr/>
            <p:nvPr/>
          </p:nvSpPr>
          <p:spPr>
            <a:xfrm>
              <a:off x="413792" y="1779662"/>
              <a:ext cx="8316416" cy="1764196"/>
            </a:xfrm>
            <a:prstGeom prst="rect">
              <a:avLst/>
            </a:prstGeom>
            <a:gradFill>
              <a:gsLst>
                <a:gs pos="50000">
                  <a:srgbClr val="FEFFFF"/>
                </a:gs>
                <a:gs pos="20000">
                  <a:srgbClr val="FCFEFF">
                    <a:alpha val="97000"/>
                  </a:srgbClr>
                </a:gs>
                <a:gs pos="0">
                  <a:schemeClr val="accent1">
                    <a:lumMod val="5000"/>
                    <a:lumOff val="95000"/>
                    <a:alpha val="50000"/>
                  </a:schemeClr>
                </a:gs>
                <a:gs pos="80000">
                  <a:schemeClr val="bg1"/>
                </a:gs>
                <a:gs pos="0">
                  <a:schemeClr val="bg1">
                    <a:alpha val="0"/>
                  </a:schemeClr>
                </a:gs>
                <a:gs pos="100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9" name="Picture 15">
              <a:extLst>
                <a:ext uri="{FF2B5EF4-FFF2-40B4-BE49-F238E27FC236}">
                  <a16:creationId xmlns:a16="http://schemas.microsoft.com/office/drawing/2014/main" id="{9F76F4FD-1765-7E5F-8DB5-41DC182AFE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flipH="1">
              <a:off x="4209004" y="954526"/>
              <a:ext cx="725992" cy="5904656"/>
            </a:xfrm>
            <a:prstGeom prst="rect">
              <a:avLst/>
            </a:prstGeom>
          </p:spPr>
        </p:pic>
      </p:grpSp>
      <p:sp>
        <p:nvSpPr>
          <p:cNvPr id="6" name="文本框 5">
            <a:extLst>
              <a:ext uri="{FF2B5EF4-FFF2-40B4-BE49-F238E27FC236}">
                <a16:creationId xmlns:a16="http://schemas.microsoft.com/office/drawing/2014/main" id="{9C1A42C4-25EB-F228-5E53-BCCF49D71586}"/>
              </a:ext>
            </a:extLst>
          </p:cNvPr>
          <p:cNvSpPr txBox="1"/>
          <p:nvPr/>
        </p:nvSpPr>
        <p:spPr>
          <a:xfrm>
            <a:off x="3577177" y="987574"/>
            <a:ext cx="1989647" cy="707886"/>
          </a:xfrm>
          <a:prstGeom prst="rect">
            <a:avLst/>
          </a:prstGeom>
          <a:noFill/>
        </p:spPr>
        <p:txBody>
          <a:bodyPr wrap="none" rtlCol="0">
            <a:spAutoFit/>
          </a:bodyPr>
          <a:lstStyle/>
          <a:p>
            <a:pPr algn="ctr"/>
            <a:r>
              <a:rPr lang="en-US" altLang="zh-CN" sz="4000" b="1" dirty="0">
                <a:latin typeface="Century Gothic" panose="020B0502020202020204" pitchFamily="34" charset="0"/>
              </a:rPr>
              <a:t>Part  03</a:t>
            </a:r>
            <a:endParaRPr lang="zh-CN" altLang="en-US" sz="4000" b="1" dirty="0">
              <a:latin typeface="Century Gothic" panose="020B0502020202020204" pitchFamily="34" charset="0"/>
            </a:endParaRPr>
          </a:p>
        </p:txBody>
      </p:sp>
      <p:sp>
        <p:nvSpPr>
          <p:cNvPr id="21" name="文本占位符 10">
            <a:extLst>
              <a:ext uri="{FF2B5EF4-FFF2-40B4-BE49-F238E27FC236}">
                <a16:creationId xmlns:a16="http://schemas.microsoft.com/office/drawing/2014/main" id="{076173E5-1B0C-9FD5-87F2-871A593D5C50}"/>
              </a:ext>
            </a:extLst>
          </p:cNvPr>
          <p:cNvSpPr txBox="1">
            <a:spLocks/>
          </p:cNvSpPr>
          <p:nvPr/>
        </p:nvSpPr>
        <p:spPr>
          <a:xfrm>
            <a:off x="2753756" y="1995686"/>
            <a:ext cx="3636488" cy="80671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项目调研</a:t>
            </a:r>
          </a:p>
        </p:txBody>
      </p:sp>
      <p:sp>
        <p:nvSpPr>
          <p:cNvPr id="22" name="矩形 21">
            <a:extLst>
              <a:ext uri="{FF2B5EF4-FFF2-40B4-BE49-F238E27FC236}">
                <a16:creationId xmlns:a16="http://schemas.microsoft.com/office/drawing/2014/main" id="{987E4F1F-BA41-390B-8C60-1964BCD55A54}"/>
              </a:ext>
            </a:extLst>
          </p:cNvPr>
          <p:cNvSpPr/>
          <p:nvPr/>
        </p:nvSpPr>
        <p:spPr>
          <a:xfrm>
            <a:off x="2542333" y="2802400"/>
            <a:ext cx="4059335" cy="326051"/>
          </a:xfrm>
          <a:prstGeom prst="rect">
            <a:avLst/>
          </a:prstGeom>
        </p:spPr>
        <p:txBody>
          <a:bodyPr>
            <a:spAutoFit/>
          </a:bodyPr>
          <a:lstStyle/>
          <a:p>
            <a:pPr algn="ctr">
              <a:lnSpc>
                <a:spcPct val="120000"/>
              </a:lnSpc>
            </a:pPr>
            <a:r>
              <a:rPr lang="en-US" altLang="zh-CN" sz="1400" dirty="0">
                <a:latin typeface="Century Gothic" panose="020B0502020202020204" pitchFamily="34" charset="0"/>
                <a:sym typeface="Arial"/>
              </a:rPr>
              <a:t>Project research</a:t>
            </a:r>
          </a:p>
        </p:txBody>
      </p:sp>
      <p:sp>
        <p:nvSpPr>
          <p:cNvPr id="23" name="文本占位符 10">
            <a:extLst>
              <a:ext uri="{FF2B5EF4-FFF2-40B4-BE49-F238E27FC236}">
                <a16:creationId xmlns:a16="http://schemas.microsoft.com/office/drawing/2014/main" id="{59E9AD0C-6F2E-BD34-21D4-580ECF08EB8F}"/>
              </a:ext>
            </a:extLst>
          </p:cNvPr>
          <p:cNvSpPr txBox="1">
            <a:spLocks/>
          </p:cNvSpPr>
          <p:nvPr/>
        </p:nvSpPr>
        <p:spPr>
          <a:xfrm>
            <a:off x="1253288" y="3914723"/>
            <a:ext cx="1367451"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nSpc>
                <a:spcPct val="150000"/>
              </a:lnSpc>
              <a:buFont typeface="Arial" panose="020B0604020202020204" pitchFamily="34" charset="0"/>
              <a:buChar char="•"/>
            </a:pPr>
            <a:r>
              <a:rPr lang="zh-CN" altLang="en-US" sz="1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证据存储与鉴定</a:t>
            </a:r>
          </a:p>
        </p:txBody>
      </p:sp>
      <p:sp>
        <p:nvSpPr>
          <p:cNvPr id="24" name="文本占位符 10">
            <a:extLst>
              <a:ext uri="{FF2B5EF4-FFF2-40B4-BE49-F238E27FC236}">
                <a16:creationId xmlns:a16="http://schemas.microsoft.com/office/drawing/2014/main" id="{F5CB059B-BC0B-B7D0-C530-3340E5D216C8}"/>
              </a:ext>
            </a:extLst>
          </p:cNvPr>
          <p:cNvSpPr txBox="1">
            <a:spLocks/>
          </p:cNvSpPr>
          <p:nvPr/>
        </p:nvSpPr>
        <p:spPr>
          <a:xfrm>
            <a:off x="2987124" y="3914723"/>
            <a:ext cx="1435915"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nSpc>
                <a:spcPct val="150000"/>
              </a:lnSpc>
              <a:buFont typeface="Arial" panose="020B0604020202020204" pitchFamily="34" charset="0"/>
              <a:buChar char="•"/>
            </a:pPr>
            <a:r>
              <a:rPr lang="zh-CN" altLang="en-US" sz="1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专利保护与知识产权管理</a:t>
            </a:r>
          </a:p>
        </p:txBody>
      </p:sp>
      <p:sp>
        <p:nvSpPr>
          <p:cNvPr id="25" name="文本占位符 10">
            <a:extLst>
              <a:ext uri="{FF2B5EF4-FFF2-40B4-BE49-F238E27FC236}">
                <a16:creationId xmlns:a16="http://schemas.microsoft.com/office/drawing/2014/main" id="{29B50B14-A222-9F9B-4484-A69B9B252C6C}"/>
              </a:ext>
            </a:extLst>
          </p:cNvPr>
          <p:cNvSpPr txBox="1">
            <a:spLocks/>
          </p:cNvSpPr>
          <p:nvPr/>
        </p:nvSpPr>
        <p:spPr>
          <a:xfrm>
            <a:off x="4720961" y="3914723"/>
            <a:ext cx="1435915"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nSpc>
                <a:spcPct val="150000"/>
              </a:lnSpc>
              <a:buFont typeface="Arial" panose="020B0604020202020204" pitchFamily="34" charset="0"/>
              <a:buChar char="•"/>
            </a:pPr>
            <a:r>
              <a:rPr lang="zh-CN" altLang="en-US" sz="1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司法透明与数据共享</a:t>
            </a:r>
          </a:p>
        </p:txBody>
      </p:sp>
      <p:sp>
        <p:nvSpPr>
          <p:cNvPr id="13" name="文本占位符 10">
            <a:extLst>
              <a:ext uri="{FF2B5EF4-FFF2-40B4-BE49-F238E27FC236}">
                <a16:creationId xmlns:a16="http://schemas.microsoft.com/office/drawing/2014/main" id="{04F1A686-7339-487C-821E-62138DE354AD}"/>
              </a:ext>
            </a:extLst>
          </p:cNvPr>
          <p:cNvSpPr txBox="1">
            <a:spLocks/>
          </p:cNvSpPr>
          <p:nvPr/>
        </p:nvSpPr>
        <p:spPr>
          <a:xfrm>
            <a:off x="6454798" y="3914723"/>
            <a:ext cx="1645594"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nSpc>
                <a:spcPct val="150000"/>
              </a:lnSpc>
              <a:buFont typeface="Arial" panose="020B0604020202020204" pitchFamily="34" charset="0"/>
              <a:buChar char="•"/>
            </a:pPr>
            <a:r>
              <a:rPr lang="zh-CN" altLang="en-US" sz="1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智能合约在法律合同中的应用</a:t>
            </a:r>
          </a:p>
        </p:txBody>
      </p:sp>
      <p:grpSp>
        <p:nvGrpSpPr>
          <p:cNvPr id="14" name="组合 13">
            <a:extLst>
              <a:ext uri="{FF2B5EF4-FFF2-40B4-BE49-F238E27FC236}">
                <a16:creationId xmlns:a16="http://schemas.microsoft.com/office/drawing/2014/main" id="{690E04BE-2E5B-4BE8-8067-B16C4C36333E}"/>
              </a:ext>
            </a:extLst>
          </p:cNvPr>
          <p:cNvGrpSpPr/>
          <p:nvPr/>
        </p:nvGrpSpPr>
        <p:grpSpPr>
          <a:xfrm>
            <a:off x="7812360" y="123478"/>
            <a:ext cx="1204616" cy="342538"/>
            <a:chOff x="7524328" y="124886"/>
            <a:chExt cx="1492649" cy="424442"/>
          </a:xfrm>
        </p:grpSpPr>
        <p:pic>
          <p:nvPicPr>
            <p:cNvPr id="15" name="Picture 2">
              <a:extLst>
                <a:ext uri="{FF2B5EF4-FFF2-40B4-BE49-F238E27FC236}">
                  <a16:creationId xmlns:a16="http://schemas.microsoft.com/office/drawing/2014/main" id="{61574C14-4F90-4F96-BC07-5388B74A2E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77CEEFA7-14BE-4389-AD2E-729CE377429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3167841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Group 16"/>
          <p:cNvGrpSpPr/>
          <p:nvPr/>
        </p:nvGrpSpPr>
        <p:grpSpPr>
          <a:xfrm>
            <a:off x="531027" y="1500695"/>
            <a:ext cx="2152294" cy="1267051"/>
            <a:chOff x="655029" y="2284672"/>
            <a:chExt cx="2869725" cy="1689399"/>
          </a:xfrm>
        </p:grpSpPr>
        <p:sp>
          <p:nvSpPr>
            <p:cNvPr id="15" name="TextBox 14"/>
            <p:cNvSpPr txBox="1"/>
            <p:nvPr/>
          </p:nvSpPr>
          <p:spPr>
            <a:xfrm>
              <a:off x="1009257" y="2284672"/>
              <a:ext cx="2161276" cy="556562"/>
            </a:xfrm>
            <a:prstGeom prst="rect">
              <a:avLst/>
            </a:prstGeom>
            <a:noFill/>
          </p:spPr>
          <p:txBody>
            <a:bodyPr wrap="none" rtlCol="0">
              <a:spAutoFit/>
            </a:bodyPr>
            <a:lstStyle/>
            <a:p>
              <a:pPr algn="ctr">
                <a:lnSpc>
                  <a:spcPct val="150000"/>
                </a:lnSpc>
              </a:pPr>
              <a:r>
                <a:rPr lang="zh-CN" altLang="en-US" sz="1600" b="1"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应用场景与难点</a:t>
              </a:r>
              <a:endParaRPr lang="en-GB" sz="1600" b="1"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6" name="Rectangle 154"/>
            <p:cNvSpPr/>
            <p:nvPr/>
          </p:nvSpPr>
          <p:spPr>
            <a:xfrm>
              <a:off x="655029" y="2776138"/>
              <a:ext cx="2869725" cy="1197933"/>
            </a:xfrm>
            <a:prstGeom prst="rect">
              <a:avLst/>
            </a:prstGeom>
          </p:spPr>
          <p:txBody>
            <a:bodyPr wrap="square">
              <a:spAutoFit/>
            </a:bodyPr>
            <a:lstStyle/>
            <a:p>
              <a:pPr algn="ctr">
                <a:lnSpc>
                  <a:spcPct val="150000"/>
                </a:lnSpc>
              </a:pP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区块链技术为司法证据存储与鉴定提供了防篡改的解决方案，应用于电子合同、知识产权保护和司法记录等领域，但面临将物理证据数字化和隐私保护等挑战。</a:t>
              </a:r>
              <a:endParaRPr lang="en-GB"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17" name="Group 155"/>
          <p:cNvGrpSpPr/>
          <p:nvPr/>
        </p:nvGrpSpPr>
        <p:grpSpPr>
          <a:xfrm>
            <a:off x="1503056" y="1219500"/>
            <a:ext cx="208235" cy="207614"/>
            <a:chOff x="2138511" y="2464802"/>
            <a:chExt cx="354012" cy="352956"/>
          </a:xfrm>
          <a:solidFill>
            <a:srgbClr val="002776"/>
          </a:solidFill>
        </p:grpSpPr>
        <p:sp>
          <p:nvSpPr>
            <p:cNvPr id="18" name="Oval 156"/>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id-ID">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9" name="Freeform 157"/>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id-ID">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20" name="Group 17"/>
          <p:cNvGrpSpPr/>
          <p:nvPr/>
        </p:nvGrpSpPr>
        <p:grpSpPr>
          <a:xfrm>
            <a:off x="373469" y="3533823"/>
            <a:ext cx="2503704" cy="1065655"/>
            <a:chOff x="420756" y="3828710"/>
            <a:chExt cx="3338272" cy="1420872"/>
          </a:xfrm>
        </p:grpSpPr>
        <p:sp>
          <p:nvSpPr>
            <p:cNvPr id="21" name="TextBox 20"/>
            <p:cNvSpPr txBox="1"/>
            <p:nvPr/>
          </p:nvSpPr>
          <p:spPr>
            <a:xfrm>
              <a:off x="598887" y="3828710"/>
              <a:ext cx="2982013" cy="556562"/>
            </a:xfrm>
            <a:prstGeom prst="rect">
              <a:avLst/>
            </a:prstGeom>
            <a:noFill/>
          </p:spPr>
          <p:txBody>
            <a:bodyPr wrap="none" rtlCol="0">
              <a:spAutoFit/>
            </a:bodyPr>
            <a:lstStyle/>
            <a:p>
              <a:pPr algn="ctr">
                <a:lnSpc>
                  <a:spcPct val="150000"/>
                </a:lnSpc>
              </a:pPr>
              <a:r>
                <a:rPr lang="zh-CN" altLang="en-US" sz="1600" b="1"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证据链完整性保障机制</a:t>
              </a:r>
              <a:endParaRPr lang="en-GB" altLang="zh-CN" sz="1600" b="1"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22" name="Rectangle 159"/>
            <p:cNvSpPr/>
            <p:nvPr/>
          </p:nvSpPr>
          <p:spPr>
            <a:xfrm>
              <a:off x="420756" y="4328647"/>
              <a:ext cx="3338272" cy="920935"/>
            </a:xfrm>
            <a:prstGeom prst="rect">
              <a:avLst/>
            </a:prstGeom>
          </p:spPr>
          <p:txBody>
            <a:bodyPr wrap="square">
              <a:spAutoFit/>
            </a:bodyPr>
            <a:lstStyle/>
            <a:p>
              <a:pPr algn="ctr">
                <a:lnSpc>
                  <a:spcPct val="150000"/>
                </a:lnSpc>
              </a:pP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区块链通过分布式账本和时间戳技术保障证据链的完整性，增强可信度与可追溯性，并通过智能合约实现自动化管理，减少人为错误。</a:t>
              </a:r>
              <a:endParaRPr lang="en-GB"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23" name="Group 160"/>
          <p:cNvGrpSpPr/>
          <p:nvPr/>
        </p:nvGrpSpPr>
        <p:grpSpPr>
          <a:xfrm>
            <a:off x="1521203" y="3252630"/>
            <a:ext cx="208235" cy="207614"/>
            <a:chOff x="2138511" y="2464802"/>
            <a:chExt cx="354012" cy="352956"/>
          </a:xfrm>
          <a:solidFill>
            <a:srgbClr val="002776"/>
          </a:solidFill>
        </p:grpSpPr>
        <p:sp>
          <p:nvSpPr>
            <p:cNvPr id="24" name="Oval 16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id-ID">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25" name="Freeform 16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id-ID">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2" name="组合 1"/>
          <p:cNvGrpSpPr/>
          <p:nvPr/>
        </p:nvGrpSpPr>
        <p:grpSpPr>
          <a:xfrm>
            <a:off x="2939020" y="1470557"/>
            <a:ext cx="3265960" cy="3672943"/>
            <a:chOff x="2939020" y="1470557"/>
            <a:chExt cx="3265960" cy="3672943"/>
          </a:xfrm>
        </p:grpSpPr>
        <p:grpSp>
          <p:nvGrpSpPr>
            <p:cNvPr id="32" name="Group 3"/>
            <p:cNvGrpSpPr/>
            <p:nvPr/>
          </p:nvGrpSpPr>
          <p:grpSpPr>
            <a:xfrm>
              <a:off x="3735312" y="3778138"/>
              <a:ext cx="309530" cy="1365362"/>
              <a:chOff x="4980416" y="5037518"/>
              <a:chExt cx="412706" cy="1820482"/>
            </a:xfrm>
          </p:grpSpPr>
          <p:sp>
            <p:nvSpPr>
              <p:cNvPr id="33" name="Freeform 11"/>
              <p:cNvSpPr>
                <a:spLocks/>
              </p:cNvSpPr>
              <p:nvPr/>
            </p:nvSpPr>
            <p:spPr bwMode="auto">
              <a:xfrm>
                <a:off x="4991862" y="5046944"/>
                <a:ext cx="300945" cy="490130"/>
              </a:xfrm>
              <a:custGeom>
                <a:avLst/>
                <a:gdLst>
                  <a:gd name="T0" fmla="*/ 447 w 447"/>
                  <a:gd name="T1" fmla="*/ 659 h 728"/>
                  <a:gd name="T2" fmla="*/ 241 w 447"/>
                  <a:gd name="T3" fmla="*/ 0 h 728"/>
                  <a:gd name="T4" fmla="*/ 196 w 447"/>
                  <a:gd name="T5" fmla="*/ 0 h 728"/>
                  <a:gd name="T6" fmla="*/ 0 w 447"/>
                  <a:gd name="T7" fmla="*/ 681 h 728"/>
                  <a:gd name="T8" fmla="*/ 12 w 447"/>
                  <a:gd name="T9" fmla="*/ 728 h 728"/>
                  <a:gd name="T10" fmla="*/ 423 w 447"/>
                  <a:gd name="T11" fmla="*/ 728 h 728"/>
                  <a:gd name="T12" fmla="*/ 447 w 447"/>
                  <a:gd name="T13" fmla="*/ 659 h 728"/>
                </a:gdLst>
                <a:ahLst/>
                <a:cxnLst>
                  <a:cxn ang="0">
                    <a:pos x="T0" y="T1"/>
                  </a:cxn>
                  <a:cxn ang="0">
                    <a:pos x="T2" y="T3"/>
                  </a:cxn>
                  <a:cxn ang="0">
                    <a:pos x="T4" y="T5"/>
                  </a:cxn>
                  <a:cxn ang="0">
                    <a:pos x="T6" y="T7"/>
                  </a:cxn>
                  <a:cxn ang="0">
                    <a:pos x="T8" y="T9"/>
                  </a:cxn>
                  <a:cxn ang="0">
                    <a:pos x="T10" y="T11"/>
                  </a:cxn>
                  <a:cxn ang="0">
                    <a:pos x="T12" y="T13"/>
                  </a:cxn>
                </a:cxnLst>
                <a:rect l="0" t="0" r="r" b="b"/>
                <a:pathLst>
                  <a:path w="447" h="728">
                    <a:moveTo>
                      <a:pt x="447" y="659"/>
                    </a:moveTo>
                    <a:lnTo>
                      <a:pt x="241" y="0"/>
                    </a:lnTo>
                    <a:lnTo>
                      <a:pt x="196" y="0"/>
                    </a:lnTo>
                    <a:lnTo>
                      <a:pt x="0" y="681"/>
                    </a:lnTo>
                    <a:lnTo>
                      <a:pt x="12" y="728"/>
                    </a:lnTo>
                    <a:lnTo>
                      <a:pt x="423" y="728"/>
                    </a:lnTo>
                    <a:lnTo>
                      <a:pt x="447" y="659"/>
                    </a:lnTo>
                    <a:close/>
                  </a:path>
                </a:pathLst>
              </a:custGeom>
              <a:solidFill>
                <a:srgbClr val="F8E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34" name="Freeform 12"/>
              <p:cNvSpPr>
                <a:spLocks/>
              </p:cNvSpPr>
              <p:nvPr/>
            </p:nvSpPr>
            <p:spPr bwMode="auto">
              <a:xfrm>
                <a:off x="4991862" y="5046944"/>
                <a:ext cx="300945" cy="490130"/>
              </a:xfrm>
              <a:custGeom>
                <a:avLst/>
                <a:gdLst>
                  <a:gd name="T0" fmla="*/ 447 w 447"/>
                  <a:gd name="T1" fmla="*/ 659 h 728"/>
                  <a:gd name="T2" fmla="*/ 241 w 447"/>
                  <a:gd name="T3" fmla="*/ 0 h 728"/>
                  <a:gd name="T4" fmla="*/ 196 w 447"/>
                  <a:gd name="T5" fmla="*/ 0 h 728"/>
                  <a:gd name="T6" fmla="*/ 0 w 447"/>
                  <a:gd name="T7" fmla="*/ 681 h 728"/>
                  <a:gd name="T8" fmla="*/ 12 w 447"/>
                  <a:gd name="T9" fmla="*/ 728 h 728"/>
                  <a:gd name="T10" fmla="*/ 423 w 447"/>
                  <a:gd name="T11" fmla="*/ 728 h 728"/>
                  <a:gd name="T12" fmla="*/ 447 w 447"/>
                  <a:gd name="T13" fmla="*/ 659 h 728"/>
                </a:gdLst>
                <a:ahLst/>
                <a:cxnLst>
                  <a:cxn ang="0">
                    <a:pos x="T0" y="T1"/>
                  </a:cxn>
                  <a:cxn ang="0">
                    <a:pos x="T2" y="T3"/>
                  </a:cxn>
                  <a:cxn ang="0">
                    <a:pos x="T4" y="T5"/>
                  </a:cxn>
                  <a:cxn ang="0">
                    <a:pos x="T6" y="T7"/>
                  </a:cxn>
                  <a:cxn ang="0">
                    <a:pos x="T8" y="T9"/>
                  </a:cxn>
                  <a:cxn ang="0">
                    <a:pos x="T10" y="T11"/>
                  </a:cxn>
                  <a:cxn ang="0">
                    <a:pos x="T12" y="T13"/>
                  </a:cxn>
                </a:cxnLst>
                <a:rect l="0" t="0" r="r" b="b"/>
                <a:pathLst>
                  <a:path w="447" h="728">
                    <a:moveTo>
                      <a:pt x="447" y="659"/>
                    </a:moveTo>
                    <a:lnTo>
                      <a:pt x="241" y="0"/>
                    </a:lnTo>
                    <a:lnTo>
                      <a:pt x="196" y="0"/>
                    </a:lnTo>
                    <a:lnTo>
                      <a:pt x="0" y="681"/>
                    </a:lnTo>
                    <a:lnTo>
                      <a:pt x="12" y="728"/>
                    </a:lnTo>
                    <a:lnTo>
                      <a:pt x="423" y="728"/>
                    </a:lnTo>
                    <a:lnTo>
                      <a:pt x="447" y="6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35" name="Freeform 13"/>
              <p:cNvSpPr>
                <a:spLocks/>
              </p:cNvSpPr>
              <p:nvPr/>
            </p:nvSpPr>
            <p:spPr bwMode="auto">
              <a:xfrm>
                <a:off x="5078038" y="5468401"/>
                <a:ext cx="125899" cy="1386906"/>
              </a:xfrm>
              <a:custGeom>
                <a:avLst/>
                <a:gdLst>
                  <a:gd name="T0" fmla="*/ 79 w 79"/>
                  <a:gd name="T1" fmla="*/ 871 h 871"/>
                  <a:gd name="T2" fmla="*/ 0 w 79"/>
                  <a:gd name="T3" fmla="*/ 871 h 871"/>
                  <a:gd name="T4" fmla="*/ 0 w 79"/>
                  <a:gd name="T5" fmla="*/ 33 h 871"/>
                  <a:gd name="T6" fmla="*/ 39 w 79"/>
                  <a:gd name="T7" fmla="*/ 1 h 871"/>
                  <a:gd name="T8" fmla="*/ 79 w 79"/>
                  <a:gd name="T9" fmla="*/ 33 h 871"/>
                  <a:gd name="T10" fmla="*/ 79 w 79"/>
                  <a:gd name="T11" fmla="*/ 871 h 871"/>
                </a:gdLst>
                <a:ahLst/>
                <a:cxnLst>
                  <a:cxn ang="0">
                    <a:pos x="T0" y="T1"/>
                  </a:cxn>
                  <a:cxn ang="0">
                    <a:pos x="T2" y="T3"/>
                  </a:cxn>
                  <a:cxn ang="0">
                    <a:pos x="T4" y="T5"/>
                  </a:cxn>
                  <a:cxn ang="0">
                    <a:pos x="T6" y="T7"/>
                  </a:cxn>
                  <a:cxn ang="0">
                    <a:pos x="T8" y="T9"/>
                  </a:cxn>
                  <a:cxn ang="0">
                    <a:pos x="T10" y="T11"/>
                  </a:cxn>
                </a:cxnLst>
                <a:rect l="0" t="0" r="r" b="b"/>
                <a:pathLst>
                  <a:path w="79" h="871">
                    <a:moveTo>
                      <a:pt x="79" y="871"/>
                    </a:moveTo>
                    <a:cubicBezTo>
                      <a:pt x="0" y="871"/>
                      <a:pt x="0" y="871"/>
                      <a:pt x="0" y="871"/>
                    </a:cubicBezTo>
                    <a:cubicBezTo>
                      <a:pt x="0" y="33"/>
                      <a:pt x="0" y="33"/>
                      <a:pt x="0" y="33"/>
                    </a:cubicBezTo>
                    <a:cubicBezTo>
                      <a:pt x="0" y="33"/>
                      <a:pt x="5" y="2"/>
                      <a:pt x="39" y="1"/>
                    </a:cubicBezTo>
                    <a:cubicBezTo>
                      <a:pt x="73" y="0"/>
                      <a:pt x="79" y="33"/>
                      <a:pt x="79" y="33"/>
                    </a:cubicBezTo>
                    <a:cubicBezTo>
                      <a:pt x="79" y="871"/>
                      <a:pt x="79" y="871"/>
                      <a:pt x="79" y="871"/>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36" name="Freeform 14"/>
              <p:cNvSpPr>
                <a:spLocks/>
              </p:cNvSpPr>
              <p:nvPr/>
            </p:nvSpPr>
            <p:spPr bwMode="auto">
              <a:xfrm>
                <a:off x="5200571" y="5465708"/>
                <a:ext cx="101662" cy="1387579"/>
              </a:xfrm>
              <a:custGeom>
                <a:avLst/>
                <a:gdLst>
                  <a:gd name="T0" fmla="*/ 64 w 64"/>
                  <a:gd name="T1" fmla="*/ 872 h 872"/>
                  <a:gd name="T2" fmla="*/ 0 w 64"/>
                  <a:gd name="T3" fmla="*/ 872 h 872"/>
                  <a:gd name="T4" fmla="*/ 0 w 64"/>
                  <a:gd name="T5" fmla="*/ 33 h 872"/>
                  <a:gd name="T6" fmla="*/ 31 w 64"/>
                  <a:gd name="T7" fmla="*/ 1 h 872"/>
                  <a:gd name="T8" fmla="*/ 64 w 64"/>
                  <a:gd name="T9" fmla="*/ 33 h 872"/>
                  <a:gd name="T10" fmla="*/ 64 w 64"/>
                  <a:gd name="T11" fmla="*/ 872 h 872"/>
                </a:gdLst>
                <a:ahLst/>
                <a:cxnLst>
                  <a:cxn ang="0">
                    <a:pos x="T0" y="T1"/>
                  </a:cxn>
                  <a:cxn ang="0">
                    <a:pos x="T2" y="T3"/>
                  </a:cxn>
                  <a:cxn ang="0">
                    <a:pos x="T4" y="T5"/>
                  </a:cxn>
                  <a:cxn ang="0">
                    <a:pos x="T6" y="T7"/>
                  </a:cxn>
                  <a:cxn ang="0">
                    <a:pos x="T8" y="T9"/>
                  </a:cxn>
                  <a:cxn ang="0">
                    <a:pos x="T10" y="T11"/>
                  </a:cxn>
                </a:cxnLst>
                <a:rect l="0" t="0" r="r" b="b"/>
                <a:pathLst>
                  <a:path w="64" h="872">
                    <a:moveTo>
                      <a:pt x="64" y="872"/>
                    </a:moveTo>
                    <a:cubicBezTo>
                      <a:pt x="0" y="872"/>
                      <a:pt x="0" y="872"/>
                      <a:pt x="0" y="872"/>
                    </a:cubicBezTo>
                    <a:cubicBezTo>
                      <a:pt x="0" y="33"/>
                      <a:pt x="0" y="33"/>
                      <a:pt x="0" y="33"/>
                    </a:cubicBezTo>
                    <a:cubicBezTo>
                      <a:pt x="0" y="33"/>
                      <a:pt x="4" y="2"/>
                      <a:pt x="31" y="1"/>
                    </a:cubicBezTo>
                    <a:cubicBezTo>
                      <a:pt x="58" y="0"/>
                      <a:pt x="64" y="33"/>
                      <a:pt x="64" y="33"/>
                    </a:cubicBezTo>
                    <a:cubicBezTo>
                      <a:pt x="64" y="872"/>
                      <a:pt x="64" y="872"/>
                      <a:pt x="64" y="872"/>
                    </a:cubicBezTo>
                  </a:path>
                </a:pathLst>
              </a:custGeom>
              <a:solidFill>
                <a:srgbClr val="ABA0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37" name="Freeform 15"/>
              <p:cNvSpPr>
                <a:spLocks/>
              </p:cNvSpPr>
              <p:nvPr/>
            </p:nvSpPr>
            <p:spPr bwMode="auto">
              <a:xfrm>
                <a:off x="4980416" y="5465708"/>
                <a:ext cx="100315" cy="1387579"/>
              </a:xfrm>
              <a:custGeom>
                <a:avLst/>
                <a:gdLst>
                  <a:gd name="T0" fmla="*/ 63 w 63"/>
                  <a:gd name="T1" fmla="*/ 872 h 872"/>
                  <a:gd name="T2" fmla="*/ 0 w 63"/>
                  <a:gd name="T3" fmla="*/ 872 h 872"/>
                  <a:gd name="T4" fmla="*/ 0 w 63"/>
                  <a:gd name="T5" fmla="*/ 33 h 872"/>
                  <a:gd name="T6" fmla="*/ 31 w 63"/>
                  <a:gd name="T7" fmla="*/ 1 h 872"/>
                  <a:gd name="T8" fmla="*/ 63 w 63"/>
                  <a:gd name="T9" fmla="*/ 33 h 872"/>
                  <a:gd name="T10" fmla="*/ 63 w 63"/>
                  <a:gd name="T11" fmla="*/ 872 h 872"/>
                </a:gdLst>
                <a:ahLst/>
                <a:cxnLst>
                  <a:cxn ang="0">
                    <a:pos x="T0" y="T1"/>
                  </a:cxn>
                  <a:cxn ang="0">
                    <a:pos x="T2" y="T3"/>
                  </a:cxn>
                  <a:cxn ang="0">
                    <a:pos x="T4" y="T5"/>
                  </a:cxn>
                  <a:cxn ang="0">
                    <a:pos x="T6" y="T7"/>
                  </a:cxn>
                  <a:cxn ang="0">
                    <a:pos x="T8" y="T9"/>
                  </a:cxn>
                  <a:cxn ang="0">
                    <a:pos x="T10" y="T11"/>
                  </a:cxn>
                </a:cxnLst>
                <a:rect l="0" t="0" r="r" b="b"/>
                <a:pathLst>
                  <a:path w="63" h="872">
                    <a:moveTo>
                      <a:pt x="63" y="872"/>
                    </a:moveTo>
                    <a:cubicBezTo>
                      <a:pt x="0" y="872"/>
                      <a:pt x="0" y="872"/>
                      <a:pt x="0" y="872"/>
                    </a:cubicBezTo>
                    <a:cubicBezTo>
                      <a:pt x="0" y="33"/>
                      <a:pt x="0" y="33"/>
                      <a:pt x="0" y="33"/>
                    </a:cubicBezTo>
                    <a:cubicBezTo>
                      <a:pt x="0" y="33"/>
                      <a:pt x="4" y="2"/>
                      <a:pt x="31" y="1"/>
                    </a:cubicBezTo>
                    <a:cubicBezTo>
                      <a:pt x="57" y="0"/>
                      <a:pt x="63" y="33"/>
                      <a:pt x="63" y="33"/>
                    </a:cubicBezTo>
                    <a:lnTo>
                      <a:pt x="63" y="872"/>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38" name="Freeform 16"/>
              <p:cNvSpPr>
                <a:spLocks/>
              </p:cNvSpPr>
              <p:nvPr/>
            </p:nvSpPr>
            <p:spPr bwMode="auto">
              <a:xfrm>
                <a:off x="5076019" y="5038865"/>
                <a:ext cx="132631" cy="192551"/>
              </a:xfrm>
              <a:custGeom>
                <a:avLst/>
                <a:gdLst>
                  <a:gd name="T0" fmla="*/ 0 w 83"/>
                  <a:gd name="T1" fmla="*/ 111 h 121"/>
                  <a:gd name="T2" fmla="*/ 83 w 83"/>
                  <a:gd name="T3" fmla="*/ 113 h 121"/>
                  <a:gd name="T4" fmla="*/ 49 w 83"/>
                  <a:gd name="T5" fmla="*/ 0 h 121"/>
                  <a:gd name="T6" fmla="*/ 29 w 83"/>
                  <a:gd name="T7" fmla="*/ 0 h 121"/>
                  <a:gd name="T8" fmla="*/ 0 w 83"/>
                  <a:gd name="T9" fmla="*/ 111 h 121"/>
                </a:gdLst>
                <a:ahLst/>
                <a:cxnLst>
                  <a:cxn ang="0">
                    <a:pos x="T0" y="T1"/>
                  </a:cxn>
                  <a:cxn ang="0">
                    <a:pos x="T2" y="T3"/>
                  </a:cxn>
                  <a:cxn ang="0">
                    <a:pos x="T4" y="T5"/>
                  </a:cxn>
                  <a:cxn ang="0">
                    <a:pos x="T6" y="T7"/>
                  </a:cxn>
                  <a:cxn ang="0">
                    <a:pos x="T8" y="T9"/>
                  </a:cxn>
                </a:cxnLst>
                <a:rect l="0" t="0" r="r" b="b"/>
                <a:pathLst>
                  <a:path w="83" h="121">
                    <a:moveTo>
                      <a:pt x="0" y="111"/>
                    </a:moveTo>
                    <a:cubicBezTo>
                      <a:pt x="0" y="111"/>
                      <a:pt x="40" y="121"/>
                      <a:pt x="83" y="113"/>
                    </a:cubicBezTo>
                    <a:cubicBezTo>
                      <a:pt x="49" y="0"/>
                      <a:pt x="49" y="0"/>
                      <a:pt x="49" y="0"/>
                    </a:cubicBezTo>
                    <a:cubicBezTo>
                      <a:pt x="29" y="0"/>
                      <a:pt x="29" y="0"/>
                      <a:pt x="29" y="0"/>
                    </a:cubicBezTo>
                    <a:cubicBezTo>
                      <a:pt x="0" y="111"/>
                      <a:pt x="0" y="111"/>
                      <a:pt x="0" y="111"/>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39" name="Freeform 35"/>
              <p:cNvSpPr>
                <a:spLocks/>
              </p:cNvSpPr>
              <p:nvPr/>
            </p:nvSpPr>
            <p:spPr bwMode="auto">
              <a:xfrm>
                <a:off x="5143344" y="5037518"/>
                <a:ext cx="249778" cy="1820482"/>
              </a:xfrm>
              <a:custGeom>
                <a:avLst/>
                <a:gdLst>
                  <a:gd name="T0" fmla="*/ 34 w 157"/>
                  <a:gd name="T1" fmla="*/ 0 h 1144"/>
                  <a:gd name="T2" fmla="*/ 0 w 157"/>
                  <a:gd name="T3" fmla="*/ 1 h 1144"/>
                  <a:gd name="T4" fmla="*/ 7 w 157"/>
                  <a:gd name="T5" fmla="*/ 1 h 1144"/>
                  <a:gd name="T6" fmla="*/ 41 w 157"/>
                  <a:gd name="T7" fmla="*/ 114 h 1144"/>
                  <a:gd name="T8" fmla="*/ 41 w 157"/>
                  <a:gd name="T9" fmla="*/ 114 h 1144"/>
                  <a:gd name="T10" fmla="*/ 94 w 157"/>
                  <a:gd name="T11" fmla="*/ 285 h 1144"/>
                  <a:gd name="T12" fmla="*/ 94 w 157"/>
                  <a:gd name="T13" fmla="*/ 286 h 1144"/>
                  <a:gd name="T14" fmla="*/ 100 w 157"/>
                  <a:gd name="T15" fmla="*/ 302 h 1144"/>
                  <a:gd name="T16" fmla="*/ 100 w 157"/>
                  <a:gd name="T17" fmla="*/ 1141 h 1144"/>
                  <a:gd name="T18" fmla="*/ 38 w 157"/>
                  <a:gd name="T19" fmla="*/ 1141 h 1144"/>
                  <a:gd name="T20" fmla="*/ 38 w 157"/>
                  <a:gd name="T21" fmla="*/ 1142 h 1144"/>
                  <a:gd name="T22" fmla="*/ 0 w 157"/>
                  <a:gd name="T23" fmla="*/ 1142 h 1144"/>
                  <a:gd name="T24" fmla="*/ 0 w 157"/>
                  <a:gd name="T25" fmla="*/ 1144 h 1144"/>
                  <a:gd name="T26" fmla="*/ 157 w 157"/>
                  <a:gd name="T27" fmla="*/ 1142 h 1144"/>
                  <a:gd name="T28" fmla="*/ 142 w 157"/>
                  <a:gd name="T29" fmla="*/ 290 h 1144"/>
                  <a:gd name="T30" fmla="*/ 34 w 157"/>
                  <a:gd name="T31"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1144">
                    <a:moveTo>
                      <a:pt x="34" y="0"/>
                    </a:moveTo>
                    <a:cubicBezTo>
                      <a:pt x="0" y="1"/>
                      <a:pt x="0" y="1"/>
                      <a:pt x="0" y="1"/>
                    </a:cubicBezTo>
                    <a:cubicBezTo>
                      <a:pt x="7" y="1"/>
                      <a:pt x="7" y="1"/>
                      <a:pt x="7" y="1"/>
                    </a:cubicBezTo>
                    <a:cubicBezTo>
                      <a:pt x="41" y="114"/>
                      <a:pt x="41" y="114"/>
                      <a:pt x="41" y="114"/>
                    </a:cubicBezTo>
                    <a:cubicBezTo>
                      <a:pt x="41" y="114"/>
                      <a:pt x="41" y="114"/>
                      <a:pt x="41" y="114"/>
                    </a:cubicBezTo>
                    <a:cubicBezTo>
                      <a:pt x="94" y="285"/>
                      <a:pt x="94" y="285"/>
                      <a:pt x="94" y="285"/>
                    </a:cubicBezTo>
                    <a:cubicBezTo>
                      <a:pt x="94" y="286"/>
                      <a:pt x="94" y="286"/>
                      <a:pt x="94" y="286"/>
                    </a:cubicBezTo>
                    <a:cubicBezTo>
                      <a:pt x="98" y="294"/>
                      <a:pt x="100" y="302"/>
                      <a:pt x="100" y="302"/>
                    </a:cubicBezTo>
                    <a:cubicBezTo>
                      <a:pt x="100" y="1141"/>
                      <a:pt x="100" y="1141"/>
                      <a:pt x="100" y="1141"/>
                    </a:cubicBezTo>
                    <a:cubicBezTo>
                      <a:pt x="38" y="1141"/>
                      <a:pt x="38" y="1141"/>
                      <a:pt x="38" y="1141"/>
                    </a:cubicBezTo>
                    <a:cubicBezTo>
                      <a:pt x="38" y="1142"/>
                      <a:pt x="38" y="1142"/>
                      <a:pt x="38" y="1142"/>
                    </a:cubicBezTo>
                    <a:cubicBezTo>
                      <a:pt x="0" y="1142"/>
                      <a:pt x="0" y="1142"/>
                      <a:pt x="0" y="1142"/>
                    </a:cubicBezTo>
                    <a:cubicBezTo>
                      <a:pt x="0" y="1144"/>
                      <a:pt x="0" y="1144"/>
                      <a:pt x="0" y="1144"/>
                    </a:cubicBezTo>
                    <a:cubicBezTo>
                      <a:pt x="157" y="1142"/>
                      <a:pt x="157" y="1142"/>
                      <a:pt x="157" y="1142"/>
                    </a:cubicBezTo>
                    <a:cubicBezTo>
                      <a:pt x="142" y="290"/>
                      <a:pt x="142" y="290"/>
                      <a:pt x="142" y="290"/>
                    </a:cubicBezTo>
                    <a:cubicBezTo>
                      <a:pt x="34" y="0"/>
                      <a:pt x="34" y="0"/>
                      <a:pt x="34" y="0"/>
                    </a:cubicBezTo>
                  </a:path>
                </a:pathLst>
              </a:custGeom>
              <a:solidFill>
                <a:srgbClr val="9C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40" name="Freeform 36"/>
              <p:cNvSpPr>
                <a:spLocks/>
              </p:cNvSpPr>
              <p:nvPr/>
            </p:nvSpPr>
            <p:spPr bwMode="auto">
              <a:xfrm>
                <a:off x="5143344" y="5218624"/>
                <a:ext cx="149463" cy="294886"/>
              </a:xfrm>
              <a:custGeom>
                <a:avLst/>
                <a:gdLst>
                  <a:gd name="T0" fmla="*/ 41 w 94"/>
                  <a:gd name="T1" fmla="*/ 0 h 185"/>
                  <a:gd name="T2" fmla="*/ 6 w 94"/>
                  <a:gd name="T3" fmla="*/ 3 h 185"/>
                  <a:gd name="T4" fmla="*/ 0 w 94"/>
                  <a:gd name="T5" fmla="*/ 3 h 185"/>
                  <a:gd name="T6" fmla="*/ 0 w 94"/>
                  <a:gd name="T7" fmla="*/ 158 h 185"/>
                  <a:gd name="T8" fmla="*/ 37 w 94"/>
                  <a:gd name="T9" fmla="*/ 185 h 185"/>
                  <a:gd name="T10" fmla="*/ 67 w 94"/>
                  <a:gd name="T11" fmla="*/ 156 h 185"/>
                  <a:gd name="T12" fmla="*/ 68 w 94"/>
                  <a:gd name="T13" fmla="*/ 156 h 185"/>
                  <a:gd name="T14" fmla="*/ 94 w 94"/>
                  <a:gd name="T15" fmla="*/ 172 h 185"/>
                  <a:gd name="T16" fmla="*/ 94 w 94"/>
                  <a:gd name="T17" fmla="*/ 171 h 185"/>
                  <a:gd name="T18" fmla="*/ 41 w 94"/>
                  <a:gd name="T1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185">
                    <a:moveTo>
                      <a:pt x="41" y="0"/>
                    </a:moveTo>
                    <a:cubicBezTo>
                      <a:pt x="28" y="2"/>
                      <a:pt x="16" y="3"/>
                      <a:pt x="6" y="3"/>
                    </a:cubicBezTo>
                    <a:cubicBezTo>
                      <a:pt x="4" y="3"/>
                      <a:pt x="2" y="3"/>
                      <a:pt x="0" y="3"/>
                    </a:cubicBezTo>
                    <a:cubicBezTo>
                      <a:pt x="0" y="158"/>
                      <a:pt x="0" y="158"/>
                      <a:pt x="0" y="158"/>
                    </a:cubicBezTo>
                    <a:cubicBezTo>
                      <a:pt x="24" y="159"/>
                      <a:pt x="34" y="177"/>
                      <a:pt x="37" y="185"/>
                    </a:cubicBezTo>
                    <a:cubicBezTo>
                      <a:pt x="38" y="178"/>
                      <a:pt x="45" y="157"/>
                      <a:pt x="67" y="156"/>
                    </a:cubicBezTo>
                    <a:cubicBezTo>
                      <a:pt x="68" y="156"/>
                      <a:pt x="68" y="156"/>
                      <a:pt x="68" y="156"/>
                    </a:cubicBezTo>
                    <a:cubicBezTo>
                      <a:pt x="81" y="156"/>
                      <a:pt x="89" y="164"/>
                      <a:pt x="94" y="172"/>
                    </a:cubicBezTo>
                    <a:cubicBezTo>
                      <a:pt x="94" y="171"/>
                      <a:pt x="94" y="171"/>
                      <a:pt x="94" y="171"/>
                    </a:cubicBezTo>
                    <a:cubicBezTo>
                      <a:pt x="41" y="0"/>
                      <a:pt x="41" y="0"/>
                      <a:pt x="41" y="0"/>
                    </a:cubicBezTo>
                  </a:path>
                </a:pathLst>
              </a:custGeom>
              <a:solidFill>
                <a:srgbClr val="C2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41" name="Freeform 37"/>
              <p:cNvSpPr>
                <a:spLocks/>
              </p:cNvSpPr>
              <p:nvPr/>
            </p:nvSpPr>
            <p:spPr bwMode="auto">
              <a:xfrm>
                <a:off x="5143344" y="5470421"/>
                <a:ext cx="60593" cy="1384886"/>
              </a:xfrm>
              <a:custGeom>
                <a:avLst/>
                <a:gdLst>
                  <a:gd name="T0" fmla="*/ 0 w 38"/>
                  <a:gd name="T1" fmla="*/ 0 h 870"/>
                  <a:gd name="T2" fmla="*/ 0 w 38"/>
                  <a:gd name="T3" fmla="*/ 870 h 870"/>
                  <a:gd name="T4" fmla="*/ 38 w 38"/>
                  <a:gd name="T5" fmla="*/ 870 h 870"/>
                  <a:gd name="T6" fmla="*/ 38 w 38"/>
                  <a:gd name="T7" fmla="*/ 869 h 870"/>
                  <a:gd name="T8" fmla="*/ 36 w 38"/>
                  <a:gd name="T9" fmla="*/ 869 h 870"/>
                  <a:gd name="T10" fmla="*/ 36 w 38"/>
                  <a:gd name="T11" fmla="*/ 30 h 870"/>
                  <a:gd name="T12" fmla="*/ 37 w 38"/>
                  <a:gd name="T13" fmla="*/ 27 h 870"/>
                  <a:gd name="T14" fmla="*/ 0 w 38"/>
                  <a:gd name="T15" fmla="*/ 0 h 8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870">
                    <a:moveTo>
                      <a:pt x="0" y="0"/>
                    </a:moveTo>
                    <a:cubicBezTo>
                      <a:pt x="0" y="870"/>
                      <a:pt x="0" y="870"/>
                      <a:pt x="0" y="870"/>
                    </a:cubicBezTo>
                    <a:cubicBezTo>
                      <a:pt x="38" y="870"/>
                      <a:pt x="38" y="870"/>
                      <a:pt x="38" y="870"/>
                    </a:cubicBezTo>
                    <a:cubicBezTo>
                      <a:pt x="38" y="869"/>
                      <a:pt x="38" y="869"/>
                      <a:pt x="38" y="869"/>
                    </a:cubicBezTo>
                    <a:cubicBezTo>
                      <a:pt x="36" y="869"/>
                      <a:pt x="36" y="869"/>
                      <a:pt x="36" y="869"/>
                    </a:cubicBezTo>
                    <a:cubicBezTo>
                      <a:pt x="36" y="30"/>
                      <a:pt x="36" y="30"/>
                      <a:pt x="36" y="30"/>
                    </a:cubicBezTo>
                    <a:cubicBezTo>
                      <a:pt x="36" y="30"/>
                      <a:pt x="37" y="29"/>
                      <a:pt x="37" y="27"/>
                    </a:cubicBezTo>
                    <a:cubicBezTo>
                      <a:pt x="34" y="19"/>
                      <a:pt x="24" y="1"/>
                      <a:pt x="0" y="0"/>
                    </a:cubicBezTo>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42" name="Freeform 38"/>
              <p:cNvSpPr>
                <a:spLocks/>
              </p:cNvSpPr>
              <p:nvPr/>
            </p:nvSpPr>
            <p:spPr bwMode="auto">
              <a:xfrm>
                <a:off x="5200571" y="5467055"/>
                <a:ext cx="101662" cy="1386232"/>
              </a:xfrm>
              <a:custGeom>
                <a:avLst/>
                <a:gdLst>
                  <a:gd name="T0" fmla="*/ 32 w 64"/>
                  <a:gd name="T1" fmla="*/ 0 h 871"/>
                  <a:gd name="T2" fmla="*/ 31 w 64"/>
                  <a:gd name="T3" fmla="*/ 0 h 871"/>
                  <a:gd name="T4" fmla="*/ 1 w 64"/>
                  <a:gd name="T5" fmla="*/ 29 h 871"/>
                  <a:gd name="T6" fmla="*/ 0 w 64"/>
                  <a:gd name="T7" fmla="*/ 32 h 871"/>
                  <a:gd name="T8" fmla="*/ 0 w 64"/>
                  <a:gd name="T9" fmla="*/ 871 h 871"/>
                  <a:gd name="T10" fmla="*/ 2 w 64"/>
                  <a:gd name="T11" fmla="*/ 871 h 871"/>
                  <a:gd name="T12" fmla="*/ 64 w 64"/>
                  <a:gd name="T13" fmla="*/ 871 h 871"/>
                  <a:gd name="T14" fmla="*/ 64 w 64"/>
                  <a:gd name="T15" fmla="*/ 32 h 871"/>
                  <a:gd name="T16" fmla="*/ 58 w 64"/>
                  <a:gd name="T17" fmla="*/ 16 h 871"/>
                  <a:gd name="T18" fmla="*/ 32 w 64"/>
                  <a:gd name="T19" fmla="*/ 0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71">
                    <a:moveTo>
                      <a:pt x="32" y="0"/>
                    </a:moveTo>
                    <a:cubicBezTo>
                      <a:pt x="32" y="0"/>
                      <a:pt x="32" y="0"/>
                      <a:pt x="31" y="0"/>
                    </a:cubicBezTo>
                    <a:cubicBezTo>
                      <a:pt x="9" y="1"/>
                      <a:pt x="2" y="22"/>
                      <a:pt x="1" y="29"/>
                    </a:cubicBezTo>
                    <a:cubicBezTo>
                      <a:pt x="1" y="31"/>
                      <a:pt x="0" y="32"/>
                      <a:pt x="0" y="32"/>
                    </a:cubicBezTo>
                    <a:cubicBezTo>
                      <a:pt x="0" y="871"/>
                      <a:pt x="0" y="871"/>
                      <a:pt x="0" y="871"/>
                    </a:cubicBezTo>
                    <a:cubicBezTo>
                      <a:pt x="2" y="871"/>
                      <a:pt x="2" y="871"/>
                      <a:pt x="2" y="871"/>
                    </a:cubicBezTo>
                    <a:cubicBezTo>
                      <a:pt x="64" y="871"/>
                      <a:pt x="64" y="871"/>
                      <a:pt x="64" y="871"/>
                    </a:cubicBezTo>
                    <a:cubicBezTo>
                      <a:pt x="64" y="32"/>
                      <a:pt x="64" y="32"/>
                      <a:pt x="64" y="32"/>
                    </a:cubicBezTo>
                    <a:cubicBezTo>
                      <a:pt x="64" y="32"/>
                      <a:pt x="62" y="24"/>
                      <a:pt x="58" y="16"/>
                    </a:cubicBezTo>
                    <a:cubicBezTo>
                      <a:pt x="53" y="8"/>
                      <a:pt x="45" y="0"/>
                      <a:pt x="32" y="0"/>
                    </a:cubicBezTo>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43" name="Freeform 39"/>
              <p:cNvSpPr>
                <a:spLocks/>
              </p:cNvSpPr>
              <p:nvPr/>
            </p:nvSpPr>
            <p:spPr bwMode="auto">
              <a:xfrm>
                <a:off x="5143344" y="5038865"/>
                <a:ext cx="65306" cy="184472"/>
              </a:xfrm>
              <a:custGeom>
                <a:avLst/>
                <a:gdLst>
                  <a:gd name="T0" fmla="*/ 7 w 41"/>
                  <a:gd name="T1" fmla="*/ 0 h 116"/>
                  <a:gd name="T2" fmla="*/ 0 w 41"/>
                  <a:gd name="T3" fmla="*/ 0 h 116"/>
                  <a:gd name="T4" fmla="*/ 0 w 41"/>
                  <a:gd name="T5" fmla="*/ 116 h 116"/>
                  <a:gd name="T6" fmla="*/ 6 w 41"/>
                  <a:gd name="T7" fmla="*/ 116 h 116"/>
                  <a:gd name="T8" fmla="*/ 41 w 41"/>
                  <a:gd name="T9" fmla="*/ 113 h 116"/>
                  <a:gd name="T10" fmla="*/ 41 w 41"/>
                  <a:gd name="T11" fmla="*/ 113 h 116"/>
                  <a:gd name="T12" fmla="*/ 7 w 41"/>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41" h="116">
                    <a:moveTo>
                      <a:pt x="7" y="0"/>
                    </a:moveTo>
                    <a:cubicBezTo>
                      <a:pt x="0" y="0"/>
                      <a:pt x="0" y="0"/>
                      <a:pt x="0" y="0"/>
                    </a:cubicBezTo>
                    <a:cubicBezTo>
                      <a:pt x="0" y="116"/>
                      <a:pt x="0" y="116"/>
                      <a:pt x="0" y="116"/>
                    </a:cubicBezTo>
                    <a:cubicBezTo>
                      <a:pt x="2" y="116"/>
                      <a:pt x="4" y="116"/>
                      <a:pt x="6" y="116"/>
                    </a:cubicBezTo>
                    <a:cubicBezTo>
                      <a:pt x="16" y="116"/>
                      <a:pt x="28" y="115"/>
                      <a:pt x="41" y="113"/>
                    </a:cubicBezTo>
                    <a:cubicBezTo>
                      <a:pt x="41" y="113"/>
                      <a:pt x="41" y="113"/>
                      <a:pt x="41" y="113"/>
                    </a:cubicBezTo>
                    <a:cubicBezTo>
                      <a:pt x="7" y="0"/>
                      <a:pt x="7" y="0"/>
                      <a:pt x="7" y="0"/>
                    </a:cubicBezTo>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44" name="Group 4"/>
            <p:cNvGrpSpPr/>
            <p:nvPr/>
          </p:nvGrpSpPr>
          <p:grpSpPr>
            <a:xfrm>
              <a:off x="4127146" y="4016470"/>
              <a:ext cx="309530" cy="1127030"/>
              <a:chOff x="5502862" y="5355294"/>
              <a:chExt cx="412706" cy="1502706"/>
            </a:xfrm>
          </p:grpSpPr>
          <p:sp>
            <p:nvSpPr>
              <p:cNvPr id="45" name="Freeform 23"/>
              <p:cNvSpPr>
                <a:spLocks/>
              </p:cNvSpPr>
              <p:nvPr/>
            </p:nvSpPr>
            <p:spPr bwMode="auto">
              <a:xfrm>
                <a:off x="5514308" y="5365393"/>
                <a:ext cx="302292" cy="490130"/>
              </a:xfrm>
              <a:custGeom>
                <a:avLst/>
                <a:gdLst>
                  <a:gd name="T0" fmla="*/ 449 w 449"/>
                  <a:gd name="T1" fmla="*/ 657 h 728"/>
                  <a:gd name="T2" fmla="*/ 241 w 449"/>
                  <a:gd name="T3" fmla="*/ 0 h 728"/>
                  <a:gd name="T4" fmla="*/ 196 w 449"/>
                  <a:gd name="T5" fmla="*/ 0 h 728"/>
                  <a:gd name="T6" fmla="*/ 0 w 449"/>
                  <a:gd name="T7" fmla="*/ 681 h 728"/>
                  <a:gd name="T8" fmla="*/ 12 w 449"/>
                  <a:gd name="T9" fmla="*/ 728 h 728"/>
                  <a:gd name="T10" fmla="*/ 423 w 449"/>
                  <a:gd name="T11" fmla="*/ 726 h 728"/>
                  <a:gd name="T12" fmla="*/ 449 w 449"/>
                  <a:gd name="T13" fmla="*/ 657 h 728"/>
                </a:gdLst>
                <a:ahLst/>
                <a:cxnLst>
                  <a:cxn ang="0">
                    <a:pos x="T0" y="T1"/>
                  </a:cxn>
                  <a:cxn ang="0">
                    <a:pos x="T2" y="T3"/>
                  </a:cxn>
                  <a:cxn ang="0">
                    <a:pos x="T4" y="T5"/>
                  </a:cxn>
                  <a:cxn ang="0">
                    <a:pos x="T6" y="T7"/>
                  </a:cxn>
                  <a:cxn ang="0">
                    <a:pos x="T8" y="T9"/>
                  </a:cxn>
                  <a:cxn ang="0">
                    <a:pos x="T10" y="T11"/>
                  </a:cxn>
                  <a:cxn ang="0">
                    <a:pos x="T12" y="T13"/>
                  </a:cxn>
                </a:cxnLst>
                <a:rect l="0" t="0" r="r" b="b"/>
                <a:pathLst>
                  <a:path w="449" h="728">
                    <a:moveTo>
                      <a:pt x="449" y="657"/>
                    </a:moveTo>
                    <a:lnTo>
                      <a:pt x="241" y="0"/>
                    </a:lnTo>
                    <a:lnTo>
                      <a:pt x="196" y="0"/>
                    </a:lnTo>
                    <a:lnTo>
                      <a:pt x="0" y="681"/>
                    </a:lnTo>
                    <a:lnTo>
                      <a:pt x="12" y="728"/>
                    </a:lnTo>
                    <a:lnTo>
                      <a:pt x="423" y="726"/>
                    </a:lnTo>
                    <a:lnTo>
                      <a:pt x="449" y="657"/>
                    </a:lnTo>
                    <a:close/>
                  </a:path>
                </a:pathLst>
              </a:custGeom>
              <a:solidFill>
                <a:srgbClr val="F8E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46" name="Freeform 24"/>
              <p:cNvSpPr>
                <a:spLocks/>
              </p:cNvSpPr>
              <p:nvPr/>
            </p:nvSpPr>
            <p:spPr bwMode="auto">
              <a:xfrm>
                <a:off x="5514308" y="5365393"/>
                <a:ext cx="302292" cy="490130"/>
              </a:xfrm>
              <a:custGeom>
                <a:avLst/>
                <a:gdLst>
                  <a:gd name="T0" fmla="*/ 449 w 449"/>
                  <a:gd name="T1" fmla="*/ 657 h 728"/>
                  <a:gd name="T2" fmla="*/ 241 w 449"/>
                  <a:gd name="T3" fmla="*/ 0 h 728"/>
                  <a:gd name="T4" fmla="*/ 196 w 449"/>
                  <a:gd name="T5" fmla="*/ 0 h 728"/>
                  <a:gd name="T6" fmla="*/ 0 w 449"/>
                  <a:gd name="T7" fmla="*/ 681 h 728"/>
                  <a:gd name="T8" fmla="*/ 12 w 449"/>
                  <a:gd name="T9" fmla="*/ 728 h 728"/>
                  <a:gd name="T10" fmla="*/ 423 w 449"/>
                  <a:gd name="T11" fmla="*/ 726 h 728"/>
                  <a:gd name="T12" fmla="*/ 449 w 449"/>
                  <a:gd name="T13" fmla="*/ 657 h 728"/>
                </a:gdLst>
                <a:ahLst/>
                <a:cxnLst>
                  <a:cxn ang="0">
                    <a:pos x="T0" y="T1"/>
                  </a:cxn>
                  <a:cxn ang="0">
                    <a:pos x="T2" y="T3"/>
                  </a:cxn>
                  <a:cxn ang="0">
                    <a:pos x="T4" y="T5"/>
                  </a:cxn>
                  <a:cxn ang="0">
                    <a:pos x="T6" y="T7"/>
                  </a:cxn>
                  <a:cxn ang="0">
                    <a:pos x="T8" y="T9"/>
                  </a:cxn>
                  <a:cxn ang="0">
                    <a:pos x="T10" y="T11"/>
                  </a:cxn>
                  <a:cxn ang="0">
                    <a:pos x="T12" y="T13"/>
                  </a:cxn>
                </a:cxnLst>
                <a:rect l="0" t="0" r="r" b="b"/>
                <a:pathLst>
                  <a:path w="449" h="728">
                    <a:moveTo>
                      <a:pt x="449" y="657"/>
                    </a:moveTo>
                    <a:lnTo>
                      <a:pt x="241" y="0"/>
                    </a:lnTo>
                    <a:lnTo>
                      <a:pt x="196" y="0"/>
                    </a:lnTo>
                    <a:lnTo>
                      <a:pt x="0" y="681"/>
                    </a:lnTo>
                    <a:lnTo>
                      <a:pt x="12" y="728"/>
                    </a:lnTo>
                    <a:lnTo>
                      <a:pt x="423" y="726"/>
                    </a:lnTo>
                    <a:lnTo>
                      <a:pt x="449" y="6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47" name="Freeform 25"/>
              <p:cNvSpPr>
                <a:spLocks/>
              </p:cNvSpPr>
              <p:nvPr/>
            </p:nvSpPr>
            <p:spPr bwMode="auto">
              <a:xfrm>
                <a:off x="5601831" y="5786851"/>
                <a:ext cx="125899" cy="1068456"/>
              </a:xfrm>
              <a:custGeom>
                <a:avLst/>
                <a:gdLst>
                  <a:gd name="T0" fmla="*/ 79 w 79"/>
                  <a:gd name="T1" fmla="*/ 671 h 671"/>
                  <a:gd name="T2" fmla="*/ 0 w 79"/>
                  <a:gd name="T3" fmla="*/ 671 h 671"/>
                  <a:gd name="T4" fmla="*/ 0 w 79"/>
                  <a:gd name="T5" fmla="*/ 32 h 671"/>
                  <a:gd name="T6" fmla="*/ 38 w 79"/>
                  <a:gd name="T7" fmla="*/ 1 h 671"/>
                  <a:gd name="T8" fmla="*/ 79 w 79"/>
                  <a:gd name="T9" fmla="*/ 32 h 671"/>
                  <a:gd name="T10" fmla="*/ 79 w 79"/>
                  <a:gd name="T11" fmla="*/ 671 h 671"/>
                </a:gdLst>
                <a:ahLst/>
                <a:cxnLst>
                  <a:cxn ang="0">
                    <a:pos x="T0" y="T1"/>
                  </a:cxn>
                  <a:cxn ang="0">
                    <a:pos x="T2" y="T3"/>
                  </a:cxn>
                  <a:cxn ang="0">
                    <a:pos x="T4" y="T5"/>
                  </a:cxn>
                  <a:cxn ang="0">
                    <a:pos x="T6" y="T7"/>
                  </a:cxn>
                  <a:cxn ang="0">
                    <a:pos x="T8" y="T9"/>
                  </a:cxn>
                  <a:cxn ang="0">
                    <a:pos x="T10" y="T11"/>
                  </a:cxn>
                </a:cxnLst>
                <a:rect l="0" t="0" r="r" b="b"/>
                <a:pathLst>
                  <a:path w="79" h="671">
                    <a:moveTo>
                      <a:pt x="79" y="671"/>
                    </a:moveTo>
                    <a:cubicBezTo>
                      <a:pt x="0" y="671"/>
                      <a:pt x="0" y="671"/>
                      <a:pt x="0" y="671"/>
                    </a:cubicBezTo>
                    <a:cubicBezTo>
                      <a:pt x="0" y="32"/>
                      <a:pt x="0" y="32"/>
                      <a:pt x="0" y="32"/>
                    </a:cubicBezTo>
                    <a:cubicBezTo>
                      <a:pt x="0" y="32"/>
                      <a:pt x="5" y="1"/>
                      <a:pt x="38" y="1"/>
                    </a:cubicBezTo>
                    <a:cubicBezTo>
                      <a:pt x="72" y="0"/>
                      <a:pt x="79" y="32"/>
                      <a:pt x="79" y="32"/>
                    </a:cubicBezTo>
                    <a:cubicBezTo>
                      <a:pt x="79" y="671"/>
                      <a:pt x="79" y="671"/>
                      <a:pt x="79" y="671"/>
                    </a:cubicBezTo>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48" name="Freeform 26"/>
              <p:cNvSpPr>
                <a:spLocks/>
              </p:cNvSpPr>
              <p:nvPr/>
            </p:nvSpPr>
            <p:spPr bwMode="auto">
              <a:xfrm>
                <a:off x="5724363" y="5783485"/>
                <a:ext cx="100315" cy="1069802"/>
              </a:xfrm>
              <a:custGeom>
                <a:avLst/>
                <a:gdLst>
                  <a:gd name="T0" fmla="*/ 63 w 63"/>
                  <a:gd name="T1" fmla="*/ 672 h 672"/>
                  <a:gd name="T2" fmla="*/ 0 w 63"/>
                  <a:gd name="T3" fmla="*/ 672 h 672"/>
                  <a:gd name="T4" fmla="*/ 0 w 63"/>
                  <a:gd name="T5" fmla="*/ 32 h 672"/>
                  <a:gd name="T6" fmla="*/ 31 w 63"/>
                  <a:gd name="T7" fmla="*/ 0 h 672"/>
                  <a:gd name="T8" fmla="*/ 63 w 63"/>
                  <a:gd name="T9" fmla="*/ 32 h 672"/>
                  <a:gd name="T10" fmla="*/ 63 w 63"/>
                  <a:gd name="T11" fmla="*/ 672 h 672"/>
                </a:gdLst>
                <a:ahLst/>
                <a:cxnLst>
                  <a:cxn ang="0">
                    <a:pos x="T0" y="T1"/>
                  </a:cxn>
                  <a:cxn ang="0">
                    <a:pos x="T2" y="T3"/>
                  </a:cxn>
                  <a:cxn ang="0">
                    <a:pos x="T4" y="T5"/>
                  </a:cxn>
                  <a:cxn ang="0">
                    <a:pos x="T6" y="T7"/>
                  </a:cxn>
                  <a:cxn ang="0">
                    <a:pos x="T8" y="T9"/>
                  </a:cxn>
                  <a:cxn ang="0">
                    <a:pos x="T10" y="T11"/>
                  </a:cxn>
                </a:cxnLst>
                <a:rect l="0" t="0" r="r" b="b"/>
                <a:pathLst>
                  <a:path w="63" h="672">
                    <a:moveTo>
                      <a:pt x="63" y="672"/>
                    </a:moveTo>
                    <a:cubicBezTo>
                      <a:pt x="0" y="672"/>
                      <a:pt x="0" y="672"/>
                      <a:pt x="0" y="672"/>
                    </a:cubicBezTo>
                    <a:cubicBezTo>
                      <a:pt x="0" y="32"/>
                      <a:pt x="0" y="32"/>
                      <a:pt x="0" y="32"/>
                    </a:cubicBezTo>
                    <a:cubicBezTo>
                      <a:pt x="0" y="32"/>
                      <a:pt x="4" y="1"/>
                      <a:pt x="31" y="0"/>
                    </a:cubicBezTo>
                    <a:cubicBezTo>
                      <a:pt x="57" y="0"/>
                      <a:pt x="63" y="32"/>
                      <a:pt x="63" y="32"/>
                    </a:cubicBezTo>
                    <a:cubicBezTo>
                      <a:pt x="63" y="672"/>
                      <a:pt x="63" y="672"/>
                      <a:pt x="63" y="672"/>
                    </a:cubicBezTo>
                  </a:path>
                </a:pathLst>
              </a:custGeom>
              <a:solidFill>
                <a:srgbClr val="B59B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49" name="Freeform 27"/>
              <p:cNvSpPr>
                <a:spLocks/>
              </p:cNvSpPr>
              <p:nvPr/>
            </p:nvSpPr>
            <p:spPr bwMode="auto">
              <a:xfrm>
                <a:off x="5502862" y="5783485"/>
                <a:ext cx="100315" cy="1069802"/>
              </a:xfrm>
              <a:custGeom>
                <a:avLst/>
                <a:gdLst>
                  <a:gd name="T0" fmla="*/ 63 w 63"/>
                  <a:gd name="T1" fmla="*/ 672 h 672"/>
                  <a:gd name="T2" fmla="*/ 0 w 63"/>
                  <a:gd name="T3" fmla="*/ 672 h 672"/>
                  <a:gd name="T4" fmla="*/ 0 w 63"/>
                  <a:gd name="T5" fmla="*/ 32 h 672"/>
                  <a:gd name="T6" fmla="*/ 31 w 63"/>
                  <a:gd name="T7" fmla="*/ 0 h 672"/>
                  <a:gd name="T8" fmla="*/ 63 w 63"/>
                  <a:gd name="T9" fmla="*/ 32 h 672"/>
                  <a:gd name="T10" fmla="*/ 63 w 63"/>
                  <a:gd name="T11" fmla="*/ 672 h 672"/>
                </a:gdLst>
                <a:ahLst/>
                <a:cxnLst>
                  <a:cxn ang="0">
                    <a:pos x="T0" y="T1"/>
                  </a:cxn>
                  <a:cxn ang="0">
                    <a:pos x="T2" y="T3"/>
                  </a:cxn>
                  <a:cxn ang="0">
                    <a:pos x="T4" y="T5"/>
                  </a:cxn>
                  <a:cxn ang="0">
                    <a:pos x="T6" y="T7"/>
                  </a:cxn>
                  <a:cxn ang="0">
                    <a:pos x="T8" y="T9"/>
                  </a:cxn>
                  <a:cxn ang="0">
                    <a:pos x="T10" y="T11"/>
                  </a:cxn>
                </a:cxnLst>
                <a:rect l="0" t="0" r="r" b="b"/>
                <a:pathLst>
                  <a:path w="63" h="672">
                    <a:moveTo>
                      <a:pt x="63" y="672"/>
                    </a:moveTo>
                    <a:cubicBezTo>
                      <a:pt x="0" y="672"/>
                      <a:pt x="0" y="672"/>
                      <a:pt x="0" y="672"/>
                    </a:cubicBezTo>
                    <a:cubicBezTo>
                      <a:pt x="0" y="32"/>
                      <a:pt x="0" y="32"/>
                      <a:pt x="0" y="32"/>
                    </a:cubicBezTo>
                    <a:cubicBezTo>
                      <a:pt x="0" y="32"/>
                      <a:pt x="4" y="1"/>
                      <a:pt x="31" y="0"/>
                    </a:cubicBezTo>
                    <a:cubicBezTo>
                      <a:pt x="58" y="0"/>
                      <a:pt x="63" y="32"/>
                      <a:pt x="63" y="32"/>
                    </a:cubicBezTo>
                    <a:lnTo>
                      <a:pt x="63" y="672"/>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50" name="Freeform 28"/>
              <p:cNvSpPr>
                <a:spLocks/>
              </p:cNvSpPr>
              <p:nvPr/>
            </p:nvSpPr>
            <p:spPr bwMode="auto">
              <a:xfrm>
                <a:off x="5599811" y="5357314"/>
                <a:ext cx="130611" cy="189185"/>
              </a:xfrm>
              <a:custGeom>
                <a:avLst/>
                <a:gdLst>
                  <a:gd name="T0" fmla="*/ 0 w 82"/>
                  <a:gd name="T1" fmla="*/ 110 h 119"/>
                  <a:gd name="T2" fmla="*/ 82 w 82"/>
                  <a:gd name="T3" fmla="*/ 111 h 119"/>
                  <a:gd name="T4" fmla="*/ 48 w 82"/>
                  <a:gd name="T5" fmla="*/ 0 h 119"/>
                  <a:gd name="T6" fmla="*/ 28 w 82"/>
                  <a:gd name="T7" fmla="*/ 0 h 119"/>
                  <a:gd name="T8" fmla="*/ 0 w 82"/>
                  <a:gd name="T9" fmla="*/ 110 h 119"/>
                </a:gdLst>
                <a:ahLst/>
                <a:cxnLst>
                  <a:cxn ang="0">
                    <a:pos x="T0" y="T1"/>
                  </a:cxn>
                  <a:cxn ang="0">
                    <a:pos x="T2" y="T3"/>
                  </a:cxn>
                  <a:cxn ang="0">
                    <a:pos x="T4" y="T5"/>
                  </a:cxn>
                  <a:cxn ang="0">
                    <a:pos x="T6" y="T7"/>
                  </a:cxn>
                  <a:cxn ang="0">
                    <a:pos x="T8" y="T9"/>
                  </a:cxn>
                </a:cxnLst>
                <a:rect l="0" t="0" r="r" b="b"/>
                <a:pathLst>
                  <a:path w="82" h="119">
                    <a:moveTo>
                      <a:pt x="0" y="110"/>
                    </a:moveTo>
                    <a:cubicBezTo>
                      <a:pt x="0" y="110"/>
                      <a:pt x="39" y="119"/>
                      <a:pt x="82" y="111"/>
                    </a:cubicBezTo>
                    <a:cubicBezTo>
                      <a:pt x="48" y="0"/>
                      <a:pt x="48" y="0"/>
                      <a:pt x="48" y="0"/>
                    </a:cubicBezTo>
                    <a:cubicBezTo>
                      <a:pt x="28" y="0"/>
                      <a:pt x="28" y="0"/>
                      <a:pt x="28" y="0"/>
                    </a:cubicBezTo>
                    <a:cubicBezTo>
                      <a:pt x="0" y="110"/>
                      <a:pt x="0" y="110"/>
                      <a:pt x="0" y="110"/>
                    </a:cubicBezTo>
                  </a:path>
                </a:pathLst>
              </a:custGeom>
              <a:solidFill>
                <a:srgbClr val="A0D3E0"/>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51" name="Freeform 40"/>
              <p:cNvSpPr>
                <a:spLocks/>
              </p:cNvSpPr>
              <p:nvPr/>
            </p:nvSpPr>
            <p:spPr bwMode="auto">
              <a:xfrm>
                <a:off x="5665117" y="5355294"/>
                <a:ext cx="250451" cy="1502706"/>
              </a:xfrm>
              <a:custGeom>
                <a:avLst/>
                <a:gdLst>
                  <a:gd name="T0" fmla="*/ 34 w 157"/>
                  <a:gd name="T1" fmla="*/ 0 h 944"/>
                  <a:gd name="T2" fmla="*/ 0 w 157"/>
                  <a:gd name="T3" fmla="*/ 1 h 944"/>
                  <a:gd name="T4" fmla="*/ 0 w 157"/>
                  <a:gd name="T5" fmla="*/ 1 h 944"/>
                  <a:gd name="T6" fmla="*/ 7 w 157"/>
                  <a:gd name="T7" fmla="*/ 1 h 944"/>
                  <a:gd name="T8" fmla="*/ 41 w 157"/>
                  <a:gd name="T9" fmla="*/ 112 h 944"/>
                  <a:gd name="T10" fmla="*/ 40 w 157"/>
                  <a:gd name="T11" fmla="*/ 113 h 944"/>
                  <a:gd name="T12" fmla="*/ 95 w 157"/>
                  <a:gd name="T13" fmla="*/ 284 h 944"/>
                  <a:gd name="T14" fmla="*/ 94 w 157"/>
                  <a:gd name="T15" fmla="*/ 286 h 944"/>
                  <a:gd name="T16" fmla="*/ 100 w 157"/>
                  <a:gd name="T17" fmla="*/ 301 h 944"/>
                  <a:gd name="T18" fmla="*/ 100 w 157"/>
                  <a:gd name="T19" fmla="*/ 941 h 944"/>
                  <a:gd name="T20" fmla="*/ 39 w 157"/>
                  <a:gd name="T21" fmla="*/ 941 h 944"/>
                  <a:gd name="T22" fmla="*/ 39 w 157"/>
                  <a:gd name="T23" fmla="*/ 942 h 944"/>
                  <a:gd name="T24" fmla="*/ 0 w 157"/>
                  <a:gd name="T25" fmla="*/ 942 h 944"/>
                  <a:gd name="T26" fmla="*/ 0 w 157"/>
                  <a:gd name="T27" fmla="*/ 944 h 944"/>
                  <a:gd name="T28" fmla="*/ 157 w 157"/>
                  <a:gd name="T29" fmla="*/ 942 h 944"/>
                  <a:gd name="T30" fmla="*/ 142 w 157"/>
                  <a:gd name="T31" fmla="*/ 290 h 944"/>
                  <a:gd name="T32" fmla="*/ 34 w 157"/>
                  <a:gd name="T33" fmla="*/ 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7" h="944">
                    <a:moveTo>
                      <a:pt x="34" y="0"/>
                    </a:moveTo>
                    <a:cubicBezTo>
                      <a:pt x="0" y="1"/>
                      <a:pt x="0" y="1"/>
                      <a:pt x="0" y="1"/>
                    </a:cubicBezTo>
                    <a:cubicBezTo>
                      <a:pt x="0" y="1"/>
                      <a:pt x="0" y="1"/>
                      <a:pt x="0" y="1"/>
                    </a:cubicBezTo>
                    <a:cubicBezTo>
                      <a:pt x="7" y="1"/>
                      <a:pt x="7" y="1"/>
                      <a:pt x="7" y="1"/>
                    </a:cubicBezTo>
                    <a:cubicBezTo>
                      <a:pt x="41" y="112"/>
                      <a:pt x="41" y="112"/>
                      <a:pt x="41" y="112"/>
                    </a:cubicBezTo>
                    <a:cubicBezTo>
                      <a:pt x="41" y="112"/>
                      <a:pt x="41" y="113"/>
                      <a:pt x="40" y="113"/>
                    </a:cubicBezTo>
                    <a:cubicBezTo>
                      <a:pt x="95" y="284"/>
                      <a:pt x="95" y="284"/>
                      <a:pt x="95" y="284"/>
                    </a:cubicBezTo>
                    <a:cubicBezTo>
                      <a:pt x="94" y="286"/>
                      <a:pt x="94" y="286"/>
                      <a:pt x="94" y="286"/>
                    </a:cubicBezTo>
                    <a:cubicBezTo>
                      <a:pt x="98" y="293"/>
                      <a:pt x="100" y="301"/>
                      <a:pt x="100" y="301"/>
                    </a:cubicBezTo>
                    <a:cubicBezTo>
                      <a:pt x="100" y="941"/>
                      <a:pt x="100" y="941"/>
                      <a:pt x="100" y="941"/>
                    </a:cubicBezTo>
                    <a:cubicBezTo>
                      <a:pt x="39" y="941"/>
                      <a:pt x="39" y="941"/>
                      <a:pt x="39" y="941"/>
                    </a:cubicBezTo>
                    <a:cubicBezTo>
                      <a:pt x="39" y="942"/>
                      <a:pt x="39" y="942"/>
                      <a:pt x="39" y="942"/>
                    </a:cubicBezTo>
                    <a:cubicBezTo>
                      <a:pt x="0" y="942"/>
                      <a:pt x="0" y="942"/>
                      <a:pt x="0" y="942"/>
                    </a:cubicBezTo>
                    <a:cubicBezTo>
                      <a:pt x="0" y="944"/>
                      <a:pt x="0" y="944"/>
                      <a:pt x="0" y="944"/>
                    </a:cubicBezTo>
                    <a:cubicBezTo>
                      <a:pt x="157" y="942"/>
                      <a:pt x="157" y="942"/>
                      <a:pt x="157" y="942"/>
                    </a:cubicBezTo>
                    <a:cubicBezTo>
                      <a:pt x="142" y="290"/>
                      <a:pt x="142" y="290"/>
                      <a:pt x="142" y="290"/>
                    </a:cubicBezTo>
                    <a:cubicBezTo>
                      <a:pt x="34" y="0"/>
                      <a:pt x="34" y="0"/>
                      <a:pt x="34" y="0"/>
                    </a:cubicBezTo>
                  </a:path>
                </a:pathLst>
              </a:custGeom>
              <a:solidFill>
                <a:srgbClr val="9C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52" name="Freeform 41"/>
              <p:cNvSpPr>
                <a:spLocks/>
              </p:cNvSpPr>
              <p:nvPr/>
            </p:nvSpPr>
            <p:spPr bwMode="auto">
              <a:xfrm>
                <a:off x="5665117" y="5535727"/>
                <a:ext cx="151482" cy="295559"/>
              </a:xfrm>
              <a:custGeom>
                <a:avLst/>
                <a:gdLst>
                  <a:gd name="T0" fmla="*/ 40 w 95"/>
                  <a:gd name="T1" fmla="*/ 0 h 186"/>
                  <a:gd name="T2" fmla="*/ 6 w 95"/>
                  <a:gd name="T3" fmla="*/ 2 h 186"/>
                  <a:gd name="T4" fmla="*/ 0 w 95"/>
                  <a:gd name="T5" fmla="*/ 2 h 186"/>
                  <a:gd name="T6" fmla="*/ 0 w 95"/>
                  <a:gd name="T7" fmla="*/ 159 h 186"/>
                  <a:gd name="T8" fmla="*/ 37 w 95"/>
                  <a:gd name="T9" fmla="*/ 186 h 186"/>
                  <a:gd name="T10" fmla="*/ 68 w 95"/>
                  <a:gd name="T11" fmla="*/ 156 h 186"/>
                  <a:gd name="T12" fmla="*/ 68 w 95"/>
                  <a:gd name="T13" fmla="*/ 156 h 186"/>
                  <a:gd name="T14" fmla="*/ 94 w 95"/>
                  <a:gd name="T15" fmla="*/ 173 h 186"/>
                  <a:gd name="T16" fmla="*/ 95 w 95"/>
                  <a:gd name="T17" fmla="*/ 171 h 186"/>
                  <a:gd name="T18" fmla="*/ 40 w 95"/>
                  <a:gd name="T1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186">
                    <a:moveTo>
                      <a:pt x="40" y="0"/>
                    </a:moveTo>
                    <a:cubicBezTo>
                      <a:pt x="28" y="2"/>
                      <a:pt x="16" y="2"/>
                      <a:pt x="6" y="2"/>
                    </a:cubicBezTo>
                    <a:cubicBezTo>
                      <a:pt x="4" y="2"/>
                      <a:pt x="2" y="2"/>
                      <a:pt x="0" y="2"/>
                    </a:cubicBezTo>
                    <a:cubicBezTo>
                      <a:pt x="0" y="159"/>
                      <a:pt x="0" y="159"/>
                      <a:pt x="0" y="159"/>
                    </a:cubicBezTo>
                    <a:cubicBezTo>
                      <a:pt x="24" y="159"/>
                      <a:pt x="34" y="177"/>
                      <a:pt x="37" y="186"/>
                    </a:cubicBezTo>
                    <a:cubicBezTo>
                      <a:pt x="39" y="179"/>
                      <a:pt x="45" y="157"/>
                      <a:pt x="68" y="156"/>
                    </a:cubicBezTo>
                    <a:cubicBezTo>
                      <a:pt x="68" y="156"/>
                      <a:pt x="68" y="156"/>
                      <a:pt x="68" y="156"/>
                    </a:cubicBezTo>
                    <a:cubicBezTo>
                      <a:pt x="82" y="156"/>
                      <a:pt x="89" y="165"/>
                      <a:pt x="94" y="173"/>
                    </a:cubicBezTo>
                    <a:cubicBezTo>
                      <a:pt x="95" y="171"/>
                      <a:pt x="95" y="171"/>
                      <a:pt x="95" y="171"/>
                    </a:cubicBezTo>
                    <a:cubicBezTo>
                      <a:pt x="40" y="0"/>
                      <a:pt x="40" y="0"/>
                      <a:pt x="40" y="0"/>
                    </a:cubicBezTo>
                  </a:path>
                </a:pathLst>
              </a:custGeom>
              <a:solidFill>
                <a:srgbClr val="C2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53" name="Freeform 42"/>
              <p:cNvSpPr>
                <a:spLocks/>
              </p:cNvSpPr>
              <p:nvPr/>
            </p:nvSpPr>
            <p:spPr bwMode="auto">
              <a:xfrm>
                <a:off x="5679185" y="5788871"/>
                <a:ext cx="62613" cy="1066436"/>
              </a:xfrm>
              <a:custGeom>
                <a:avLst/>
                <a:gdLst>
                  <a:gd name="T0" fmla="*/ 0 w 39"/>
                  <a:gd name="T1" fmla="*/ 0 h 670"/>
                  <a:gd name="T2" fmla="*/ 0 w 39"/>
                  <a:gd name="T3" fmla="*/ 670 h 670"/>
                  <a:gd name="T4" fmla="*/ 39 w 39"/>
                  <a:gd name="T5" fmla="*/ 670 h 670"/>
                  <a:gd name="T6" fmla="*/ 39 w 39"/>
                  <a:gd name="T7" fmla="*/ 669 h 670"/>
                  <a:gd name="T8" fmla="*/ 37 w 39"/>
                  <a:gd name="T9" fmla="*/ 669 h 670"/>
                  <a:gd name="T10" fmla="*/ 37 w 39"/>
                  <a:gd name="T11" fmla="*/ 29 h 670"/>
                  <a:gd name="T12" fmla="*/ 37 w 39"/>
                  <a:gd name="T13" fmla="*/ 27 h 670"/>
                  <a:gd name="T14" fmla="*/ 0 w 39"/>
                  <a:gd name="T15" fmla="*/ 0 h 6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70">
                    <a:moveTo>
                      <a:pt x="0" y="0"/>
                    </a:moveTo>
                    <a:cubicBezTo>
                      <a:pt x="0" y="670"/>
                      <a:pt x="0" y="670"/>
                      <a:pt x="0" y="670"/>
                    </a:cubicBezTo>
                    <a:cubicBezTo>
                      <a:pt x="39" y="670"/>
                      <a:pt x="39" y="670"/>
                      <a:pt x="39" y="670"/>
                    </a:cubicBezTo>
                    <a:cubicBezTo>
                      <a:pt x="39" y="669"/>
                      <a:pt x="39" y="669"/>
                      <a:pt x="39" y="669"/>
                    </a:cubicBezTo>
                    <a:cubicBezTo>
                      <a:pt x="37" y="669"/>
                      <a:pt x="37" y="669"/>
                      <a:pt x="37" y="669"/>
                    </a:cubicBezTo>
                    <a:cubicBezTo>
                      <a:pt x="37" y="29"/>
                      <a:pt x="37" y="29"/>
                      <a:pt x="37" y="29"/>
                    </a:cubicBezTo>
                    <a:cubicBezTo>
                      <a:pt x="37" y="29"/>
                      <a:pt x="37" y="28"/>
                      <a:pt x="37" y="27"/>
                    </a:cubicBezTo>
                    <a:cubicBezTo>
                      <a:pt x="34" y="18"/>
                      <a:pt x="24" y="0"/>
                      <a:pt x="0" y="0"/>
                    </a:cubicBezTo>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54" name="Freeform 43"/>
              <p:cNvSpPr>
                <a:spLocks/>
              </p:cNvSpPr>
              <p:nvPr/>
            </p:nvSpPr>
            <p:spPr bwMode="auto">
              <a:xfrm>
                <a:off x="5724363" y="5783485"/>
                <a:ext cx="100315" cy="1069802"/>
              </a:xfrm>
              <a:custGeom>
                <a:avLst/>
                <a:gdLst>
                  <a:gd name="T0" fmla="*/ 31 w 63"/>
                  <a:gd name="T1" fmla="*/ 0 h 672"/>
                  <a:gd name="T2" fmla="*/ 31 w 63"/>
                  <a:gd name="T3" fmla="*/ 0 h 672"/>
                  <a:gd name="T4" fmla="*/ 0 w 63"/>
                  <a:gd name="T5" fmla="*/ 30 h 672"/>
                  <a:gd name="T6" fmla="*/ 0 w 63"/>
                  <a:gd name="T7" fmla="*/ 32 h 672"/>
                  <a:gd name="T8" fmla="*/ 0 w 63"/>
                  <a:gd name="T9" fmla="*/ 672 h 672"/>
                  <a:gd name="T10" fmla="*/ 2 w 63"/>
                  <a:gd name="T11" fmla="*/ 672 h 672"/>
                  <a:gd name="T12" fmla="*/ 63 w 63"/>
                  <a:gd name="T13" fmla="*/ 672 h 672"/>
                  <a:gd name="T14" fmla="*/ 63 w 63"/>
                  <a:gd name="T15" fmla="*/ 32 h 672"/>
                  <a:gd name="T16" fmla="*/ 57 w 63"/>
                  <a:gd name="T17" fmla="*/ 17 h 672"/>
                  <a:gd name="T18" fmla="*/ 31 w 63"/>
                  <a:gd name="T19"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72">
                    <a:moveTo>
                      <a:pt x="31" y="0"/>
                    </a:moveTo>
                    <a:cubicBezTo>
                      <a:pt x="31" y="0"/>
                      <a:pt x="31" y="0"/>
                      <a:pt x="31" y="0"/>
                    </a:cubicBezTo>
                    <a:cubicBezTo>
                      <a:pt x="8" y="1"/>
                      <a:pt x="2" y="23"/>
                      <a:pt x="0" y="30"/>
                    </a:cubicBezTo>
                    <a:cubicBezTo>
                      <a:pt x="0" y="31"/>
                      <a:pt x="0" y="32"/>
                      <a:pt x="0" y="32"/>
                    </a:cubicBezTo>
                    <a:cubicBezTo>
                      <a:pt x="0" y="672"/>
                      <a:pt x="0" y="672"/>
                      <a:pt x="0" y="672"/>
                    </a:cubicBezTo>
                    <a:cubicBezTo>
                      <a:pt x="2" y="672"/>
                      <a:pt x="2" y="672"/>
                      <a:pt x="2" y="672"/>
                    </a:cubicBezTo>
                    <a:cubicBezTo>
                      <a:pt x="63" y="672"/>
                      <a:pt x="63" y="672"/>
                      <a:pt x="63" y="672"/>
                    </a:cubicBezTo>
                    <a:cubicBezTo>
                      <a:pt x="63" y="32"/>
                      <a:pt x="63" y="32"/>
                      <a:pt x="63" y="32"/>
                    </a:cubicBezTo>
                    <a:cubicBezTo>
                      <a:pt x="63" y="32"/>
                      <a:pt x="61" y="24"/>
                      <a:pt x="57" y="17"/>
                    </a:cubicBezTo>
                    <a:cubicBezTo>
                      <a:pt x="52" y="9"/>
                      <a:pt x="45" y="0"/>
                      <a:pt x="31" y="0"/>
                    </a:cubicBezTo>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55" name="Freeform 44"/>
              <p:cNvSpPr>
                <a:spLocks/>
              </p:cNvSpPr>
              <p:nvPr/>
            </p:nvSpPr>
            <p:spPr bwMode="auto">
              <a:xfrm>
                <a:off x="5665117" y="5357314"/>
                <a:ext cx="65306" cy="181106"/>
              </a:xfrm>
              <a:custGeom>
                <a:avLst/>
                <a:gdLst>
                  <a:gd name="T0" fmla="*/ 7 w 41"/>
                  <a:gd name="T1" fmla="*/ 0 h 114"/>
                  <a:gd name="T2" fmla="*/ 0 w 41"/>
                  <a:gd name="T3" fmla="*/ 0 h 114"/>
                  <a:gd name="T4" fmla="*/ 0 w 41"/>
                  <a:gd name="T5" fmla="*/ 114 h 114"/>
                  <a:gd name="T6" fmla="*/ 6 w 41"/>
                  <a:gd name="T7" fmla="*/ 114 h 114"/>
                  <a:gd name="T8" fmla="*/ 40 w 41"/>
                  <a:gd name="T9" fmla="*/ 112 h 114"/>
                  <a:gd name="T10" fmla="*/ 41 w 41"/>
                  <a:gd name="T11" fmla="*/ 111 h 114"/>
                  <a:gd name="T12" fmla="*/ 7 w 41"/>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1" h="114">
                    <a:moveTo>
                      <a:pt x="7" y="0"/>
                    </a:moveTo>
                    <a:cubicBezTo>
                      <a:pt x="0" y="0"/>
                      <a:pt x="0" y="0"/>
                      <a:pt x="0" y="0"/>
                    </a:cubicBezTo>
                    <a:cubicBezTo>
                      <a:pt x="0" y="114"/>
                      <a:pt x="0" y="114"/>
                      <a:pt x="0" y="114"/>
                    </a:cubicBezTo>
                    <a:cubicBezTo>
                      <a:pt x="2" y="114"/>
                      <a:pt x="4" y="114"/>
                      <a:pt x="6" y="114"/>
                    </a:cubicBezTo>
                    <a:cubicBezTo>
                      <a:pt x="16" y="114"/>
                      <a:pt x="28" y="114"/>
                      <a:pt x="40" y="112"/>
                    </a:cubicBezTo>
                    <a:cubicBezTo>
                      <a:pt x="41" y="112"/>
                      <a:pt x="41" y="111"/>
                      <a:pt x="41" y="111"/>
                    </a:cubicBezTo>
                    <a:cubicBezTo>
                      <a:pt x="7" y="0"/>
                      <a:pt x="7" y="0"/>
                      <a:pt x="7" y="0"/>
                    </a:cubicBezTo>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56" name="Group 7"/>
            <p:cNvGrpSpPr/>
            <p:nvPr/>
          </p:nvGrpSpPr>
          <p:grpSpPr>
            <a:xfrm>
              <a:off x="5219840" y="4016470"/>
              <a:ext cx="305490" cy="1127030"/>
              <a:chOff x="6959786" y="5355294"/>
              <a:chExt cx="407320" cy="1502706"/>
            </a:xfrm>
          </p:grpSpPr>
          <p:sp>
            <p:nvSpPr>
              <p:cNvPr id="57" name="Freeform 17"/>
              <p:cNvSpPr>
                <a:spLocks/>
              </p:cNvSpPr>
              <p:nvPr/>
            </p:nvSpPr>
            <p:spPr bwMode="auto">
              <a:xfrm>
                <a:off x="6970558" y="5365393"/>
                <a:ext cx="302965" cy="490130"/>
              </a:xfrm>
              <a:custGeom>
                <a:avLst/>
                <a:gdLst>
                  <a:gd name="T0" fmla="*/ 450 w 450"/>
                  <a:gd name="T1" fmla="*/ 657 h 728"/>
                  <a:gd name="T2" fmla="*/ 242 w 450"/>
                  <a:gd name="T3" fmla="*/ 0 h 728"/>
                  <a:gd name="T4" fmla="*/ 197 w 450"/>
                  <a:gd name="T5" fmla="*/ 0 h 728"/>
                  <a:gd name="T6" fmla="*/ 0 w 450"/>
                  <a:gd name="T7" fmla="*/ 681 h 728"/>
                  <a:gd name="T8" fmla="*/ 12 w 450"/>
                  <a:gd name="T9" fmla="*/ 728 h 728"/>
                  <a:gd name="T10" fmla="*/ 424 w 450"/>
                  <a:gd name="T11" fmla="*/ 726 h 728"/>
                  <a:gd name="T12" fmla="*/ 450 w 450"/>
                  <a:gd name="T13" fmla="*/ 657 h 728"/>
                </a:gdLst>
                <a:ahLst/>
                <a:cxnLst>
                  <a:cxn ang="0">
                    <a:pos x="T0" y="T1"/>
                  </a:cxn>
                  <a:cxn ang="0">
                    <a:pos x="T2" y="T3"/>
                  </a:cxn>
                  <a:cxn ang="0">
                    <a:pos x="T4" y="T5"/>
                  </a:cxn>
                  <a:cxn ang="0">
                    <a:pos x="T6" y="T7"/>
                  </a:cxn>
                  <a:cxn ang="0">
                    <a:pos x="T8" y="T9"/>
                  </a:cxn>
                  <a:cxn ang="0">
                    <a:pos x="T10" y="T11"/>
                  </a:cxn>
                  <a:cxn ang="0">
                    <a:pos x="T12" y="T13"/>
                  </a:cxn>
                </a:cxnLst>
                <a:rect l="0" t="0" r="r" b="b"/>
                <a:pathLst>
                  <a:path w="450" h="728">
                    <a:moveTo>
                      <a:pt x="450" y="657"/>
                    </a:moveTo>
                    <a:lnTo>
                      <a:pt x="242" y="0"/>
                    </a:lnTo>
                    <a:lnTo>
                      <a:pt x="197" y="0"/>
                    </a:lnTo>
                    <a:lnTo>
                      <a:pt x="0" y="681"/>
                    </a:lnTo>
                    <a:lnTo>
                      <a:pt x="12" y="728"/>
                    </a:lnTo>
                    <a:lnTo>
                      <a:pt x="424" y="726"/>
                    </a:lnTo>
                    <a:lnTo>
                      <a:pt x="450" y="657"/>
                    </a:lnTo>
                    <a:close/>
                  </a:path>
                </a:pathLst>
              </a:custGeom>
              <a:solidFill>
                <a:srgbClr val="F8E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58" name="Freeform 18"/>
              <p:cNvSpPr>
                <a:spLocks/>
              </p:cNvSpPr>
              <p:nvPr/>
            </p:nvSpPr>
            <p:spPr bwMode="auto">
              <a:xfrm>
                <a:off x="6970558" y="5365393"/>
                <a:ext cx="302965" cy="490130"/>
              </a:xfrm>
              <a:custGeom>
                <a:avLst/>
                <a:gdLst>
                  <a:gd name="T0" fmla="*/ 450 w 450"/>
                  <a:gd name="T1" fmla="*/ 657 h 728"/>
                  <a:gd name="T2" fmla="*/ 242 w 450"/>
                  <a:gd name="T3" fmla="*/ 0 h 728"/>
                  <a:gd name="T4" fmla="*/ 197 w 450"/>
                  <a:gd name="T5" fmla="*/ 0 h 728"/>
                  <a:gd name="T6" fmla="*/ 0 w 450"/>
                  <a:gd name="T7" fmla="*/ 681 h 728"/>
                  <a:gd name="T8" fmla="*/ 12 w 450"/>
                  <a:gd name="T9" fmla="*/ 728 h 728"/>
                  <a:gd name="T10" fmla="*/ 424 w 450"/>
                  <a:gd name="T11" fmla="*/ 726 h 728"/>
                  <a:gd name="T12" fmla="*/ 450 w 450"/>
                  <a:gd name="T13" fmla="*/ 657 h 728"/>
                </a:gdLst>
                <a:ahLst/>
                <a:cxnLst>
                  <a:cxn ang="0">
                    <a:pos x="T0" y="T1"/>
                  </a:cxn>
                  <a:cxn ang="0">
                    <a:pos x="T2" y="T3"/>
                  </a:cxn>
                  <a:cxn ang="0">
                    <a:pos x="T4" y="T5"/>
                  </a:cxn>
                  <a:cxn ang="0">
                    <a:pos x="T6" y="T7"/>
                  </a:cxn>
                  <a:cxn ang="0">
                    <a:pos x="T8" y="T9"/>
                  </a:cxn>
                  <a:cxn ang="0">
                    <a:pos x="T10" y="T11"/>
                  </a:cxn>
                  <a:cxn ang="0">
                    <a:pos x="T12" y="T13"/>
                  </a:cxn>
                </a:cxnLst>
                <a:rect l="0" t="0" r="r" b="b"/>
                <a:pathLst>
                  <a:path w="450" h="728">
                    <a:moveTo>
                      <a:pt x="450" y="657"/>
                    </a:moveTo>
                    <a:lnTo>
                      <a:pt x="242" y="0"/>
                    </a:lnTo>
                    <a:lnTo>
                      <a:pt x="197" y="0"/>
                    </a:lnTo>
                    <a:lnTo>
                      <a:pt x="0" y="681"/>
                    </a:lnTo>
                    <a:lnTo>
                      <a:pt x="12" y="728"/>
                    </a:lnTo>
                    <a:lnTo>
                      <a:pt x="424" y="726"/>
                    </a:lnTo>
                    <a:lnTo>
                      <a:pt x="450" y="6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59" name="Freeform 19"/>
              <p:cNvSpPr>
                <a:spLocks/>
              </p:cNvSpPr>
              <p:nvPr/>
            </p:nvSpPr>
            <p:spPr bwMode="auto">
              <a:xfrm>
                <a:off x="7058755" y="5786851"/>
                <a:ext cx="123879" cy="1068456"/>
              </a:xfrm>
              <a:custGeom>
                <a:avLst/>
                <a:gdLst>
                  <a:gd name="T0" fmla="*/ 78 w 78"/>
                  <a:gd name="T1" fmla="*/ 671 h 671"/>
                  <a:gd name="T2" fmla="*/ 0 w 78"/>
                  <a:gd name="T3" fmla="*/ 671 h 671"/>
                  <a:gd name="T4" fmla="*/ 0 w 78"/>
                  <a:gd name="T5" fmla="*/ 32 h 671"/>
                  <a:gd name="T6" fmla="*/ 38 w 78"/>
                  <a:gd name="T7" fmla="*/ 1 h 671"/>
                  <a:gd name="T8" fmla="*/ 78 w 78"/>
                  <a:gd name="T9" fmla="*/ 32 h 671"/>
                  <a:gd name="T10" fmla="*/ 78 w 78"/>
                  <a:gd name="T11" fmla="*/ 671 h 671"/>
                </a:gdLst>
                <a:ahLst/>
                <a:cxnLst>
                  <a:cxn ang="0">
                    <a:pos x="T0" y="T1"/>
                  </a:cxn>
                  <a:cxn ang="0">
                    <a:pos x="T2" y="T3"/>
                  </a:cxn>
                  <a:cxn ang="0">
                    <a:pos x="T4" y="T5"/>
                  </a:cxn>
                  <a:cxn ang="0">
                    <a:pos x="T6" y="T7"/>
                  </a:cxn>
                  <a:cxn ang="0">
                    <a:pos x="T8" y="T9"/>
                  </a:cxn>
                  <a:cxn ang="0">
                    <a:pos x="T10" y="T11"/>
                  </a:cxn>
                </a:cxnLst>
                <a:rect l="0" t="0" r="r" b="b"/>
                <a:pathLst>
                  <a:path w="78" h="671">
                    <a:moveTo>
                      <a:pt x="78" y="671"/>
                    </a:moveTo>
                    <a:cubicBezTo>
                      <a:pt x="0" y="671"/>
                      <a:pt x="0" y="671"/>
                      <a:pt x="0" y="671"/>
                    </a:cubicBezTo>
                    <a:cubicBezTo>
                      <a:pt x="0" y="32"/>
                      <a:pt x="0" y="32"/>
                      <a:pt x="0" y="32"/>
                    </a:cubicBezTo>
                    <a:cubicBezTo>
                      <a:pt x="0" y="32"/>
                      <a:pt x="4" y="1"/>
                      <a:pt x="38" y="1"/>
                    </a:cubicBezTo>
                    <a:cubicBezTo>
                      <a:pt x="72" y="0"/>
                      <a:pt x="78" y="32"/>
                      <a:pt x="78" y="32"/>
                    </a:cubicBezTo>
                    <a:cubicBezTo>
                      <a:pt x="78" y="671"/>
                      <a:pt x="78" y="671"/>
                      <a:pt x="78" y="671"/>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60" name="Freeform 20"/>
              <p:cNvSpPr>
                <a:spLocks/>
              </p:cNvSpPr>
              <p:nvPr/>
            </p:nvSpPr>
            <p:spPr bwMode="auto">
              <a:xfrm>
                <a:off x="7181287" y="5783485"/>
                <a:ext cx="100315" cy="1069802"/>
              </a:xfrm>
              <a:custGeom>
                <a:avLst/>
                <a:gdLst>
                  <a:gd name="T0" fmla="*/ 63 w 63"/>
                  <a:gd name="T1" fmla="*/ 672 h 672"/>
                  <a:gd name="T2" fmla="*/ 0 w 63"/>
                  <a:gd name="T3" fmla="*/ 672 h 672"/>
                  <a:gd name="T4" fmla="*/ 0 w 63"/>
                  <a:gd name="T5" fmla="*/ 32 h 672"/>
                  <a:gd name="T6" fmla="*/ 31 w 63"/>
                  <a:gd name="T7" fmla="*/ 0 h 672"/>
                  <a:gd name="T8" fmla="*/ 63 w 63"/>
                  <a:gd name="T9" fmla="*/ 32 h 672"/>
                  <a:gd name="T10" fmla="*/ 63 w 63"/>
                  <a:gd name="T11" fmla="*/ 672 h 672"/>
                </a:gdLst>
                <a:ahLst/>
                <a:cxnLst>
                  <a:cxn ang="0">
                    <a:pos x="T0" y="T1"/>
                  </a:cxn>
                  <a:cxn ang="0">
                    <a:pos x="T2" y="T3"/>
                  </a:cxn>
                  <a:cxn ang="0">
                    <a:pos x="T4" y="T5"/>
                  </a:cxn>
                  <a:cxn ang="0">
                    <a:pos x="T6" y="T7"/>
                  </a:cxn>
                  <a:cxn ang="0">
                    <a:pos x="T8" y="T9"/>
                  </a:cxn>
                  <a:cxn ang="0">
                    <a:pos x="T10" y="T11"/>
                  </a:cxn>
                </a:cxnLst>
                <a:rect l="0" t="0" r="r" b="b"/>
                <a:pathLst>
                  <a:path w="63" h="672">
                    <a:moveTo>
                      <a:pt x="63" y="672"/>
                    </a:moveTo>
                    <a:cubicBezTo>
                      <a:pt x="0" y="672"/>
                      <a:pt x="0" y="672"/>
                      <a:pt x="0" y="672"/>
                    </a:cubicBezTo>
                    <a:cubicBezTo>
                      <a:pt x="0" y="32"/>
                      <a:pt x="0" y="32"/>
                      <a:pt x="0" y="32"/>
                    </a:cubicBezTo>
                    <a:cubicBezTo>
                      <a:pt x="0" y="32"/>
                      <a:pt x="4" y="1"/>
                      <a:pt x="31" y="0"/>
                    </a:cubicBezTo>
                    <a:cubicBezTo>
                      <a:pt x="57" y="0"/>
                      <a:pt x="63" y="32"/>
                      <a:pt x="63" y="32"/>
                    </a:cubicBezTo>
                    <a:cubicBezTo>
                      <a:pt x="63" y="672"/>
                      <a:pt x="63" y="672"/>
                      <a:pt x="63" y="672"/>
                    </a:cubicBezTo>
                  </a:path>
                </a:pathLst>
              </a:custGeom>
              <a:solidFill>
                <a:srgbClr val="F778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61" name="Freeform 21"/>
              <p:cNvSpPr>
                <a:spLocks/>
              </p:cNvSpPr>
              <p:nvPr/>
            </p:nvSpPr>
            <p:spPr bwMode="auto">
              <a:xfrm>
                <a:off x="6959786" y="5783485"/>
                <a:ext cx="100315" cy="1069802"/>
              </a:xfrm>
              <a:custGeom>
                <a:avLst/>
                <a:gdLst>
                  <a:gd name="T0" fmla="*/ 63 w 63"/>
                  <a:gd name="T1" fmla="*/ 672 h 672"/>
                  <a:gd name="T2" fmla="*/ 0 w 63"/>
                  <a:gd name="T3" fmla="*/ 672 h 672"/>
                  <a:gd name="T4" fmla="*/ 0 w 63"/>
                  <a:gd name="T5" fmla="*/ 32 h 672"/>
                  <a:gd name="T6" fmla="*/ 31 w 63"/>
                  <a:gd name="T7" fmla="*/ 0 h 672"/>
                  <a:gd name="T8" fmla="*/ 63 w 63"/>
                  <a:gd name="T9" fmla="*/ 32 h 672"/>
                  <a:gd name="T10" fmla="*/ 63 w 63"/>
                  <a:gd name="T11" fmla="*/ 672 h 672"/>
                </a:gdLst>
                <a:ahLst/>
                <a:cxnLst>
                  <a:cxn ang="0">
                    <a:pos x="T0" y="T1"/>
                  </a:cxn>
                  <a:cxn ang="0">
                    <a:pos x="T2" y="T3"/>
                  </a:cxn>
                  <a:cxn ang="0">
                    <a:pos x="T4" y="T5"/>
                  </a:cxn>
                  <a:cxn ang="0">
                    <a:pos x="T6" y="T7"/>
                  </a:cxn>
                  <a:cxn ang="0">
                    <a:pos x="T8" y="T9"/>
                  </a:cxn>
                  <a:cxn ang="0">
                    <a:pos x="T10" y="T11"/>
                  </a:cxn>
                </a:cxnLst>
                <a:rect l="0" t="0" r="r" b="b"/>
                <a:pathLst>
                  <a:path w="63" h="672">
                    <a:moveTo>
                      <a:pt x="63" y="672"/>
                    </a:moveTo>
                    <a:cubicBezTo>
                      <a:pt x="0" y="672"/>
                      <a:pt x="0" y="672"/>
                      <a:pt x="0" y="672"/>
                    </a:cubicBezTo>
                    <a:cubicBezTo>
                      <a:pt x="0" y="32"/>
                      <a:pt x="0" y="32"/>
                      <a:pt x="0" y="32"/>
                    </a:cubicBezTo>
                    <a:cubicBezTo>
                      <a:pt x="0" y="32"/>
                      <a:pt x="4" y="1"/>
                      <a:pt x="31" y="0"/>
                    </a:cubicBezTo>
                    <a:cubicBezTo>
                      <a:pt x="58" y="0"/>
                      <a:pt x="63" y="32"/>
                      <a:pt x="63" y="32"/>
                    </a:cubicBezTo>
                    <a:lnTo>
                      <a:pt x="63" y="672"/>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62" name="Freeform 22"/>
              <p:cNvSpPr>
                <a:spLocks/>
              </p:cNvSpPr>
              <p:nvPr/>
            </p:nvSpPr>
            <p:spPr bwMode="auto">
              <a:xfrm>
                <a:off x="7056735" y="5357314"/>
                <a:ext cx="130611" cy="191204"/>
              </a:xfrm>
              <a:custGeom>
                <a:avLst/>
                <a:gdLst>
                  <a:gd name="T0" fmla="*/ 0 w 82"/>
                  <a:gd name="T1" fmla="*/ 110 h 120"/>
                  <a:gd name="T2" fmla="*/ 82 w 82"/>
                  <a:gd name="T3" fmla="*/ 112 h 120"/>
                  <a:gd name="T4" fmla="*/ 48 w 82"/>
                  <a:gd name="T5" fmla="*/ 0 h 120"/>
                  <a:gd name="T6" fmla="*/ 28 w 82"/>
                  <a:gd name="T7" fmla="*/ 0 h 120"/>
                  <a:gd name="T8" fmla="*/ 0 w 82"/>
                  <a:gd name="T9" fmla="*/ 110 h 120"/>
                </a:gdLst>
                <a:ahLst/>
                <a:cxnLst>
                  <a:cxn ang="0">
                    <a:pos x="T0" y="T1"/>
                  </a:cxn>
                  <a:cxn ang="0">
                    <a:pos x="T2" y="T3"/>
                  </a:cxn>
                  <a:cxn ang="0">
                    <a:pos x="T4" y="T5"/>
                  </a:cxn>
                  <a:cxn ang="0">
                    <a:pos x="T6" y="T7"/>
                  </a:cxn>
                  <a:cxn ang="0">
                    <a:pos x="T8" y="T9"/>
                  </a:cxn>
                </a:cxnLst>
                <a:rect l="0" t="0" r="r" b="b"/>
                <a:pathLst>
                  <a:path w="82" h="120">
                    <a:moveTo>
                      <a:pt x="0" y="110"/>
                    </a:moveTo>
                    <a:cubicBezTo>
                      <a:pt x="0" y="110"/>
                      <a:pt x="39" y="120"/>
                      <a:pt x="82" y="112"/>
                    </a:cubicBezTo>
                    <a:cubicBezTo>
                      <a:pt x="48" y="0"/>
                      <a:pt x="48" y="0"/>
                      <a:pt x="48" y="0"/>
                    </a:cubicBezTo>
                    <a:cubicBezTo>
                      <a:pt x="28" y="0"/>
                      <a:pt x="28" y="0"/>
                      <a:pt x="28" y="0"/>
                    </a:cubicBezTo>
                    <a:cubicBezTo>
                      <a:pt x="0" y="110"/>
                      <a:pt x="0" y="110"/>
                      <a:pt x="0" y="110"/>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63" name="Freeform 45"/>
              <p:cNvSpPr>
                <a:spLocks/>
              </p:cNvSpPr>
              <p:nvPr/>
            </p:nvSpPr>
            <p:spPr bwMode="auto">
              <a:xfrm>
                <a:off x="7117328" y="5355294"/>
                <a:ext cx="249778" cy="1502706"/>
              </a:xfrm>
              <a:custGeom>
                <a:avLst/>
                <a:gdLst>
                  <a:gd name="T0" fmla="*/ 34 w 157"/>
                  <a:gd name="T1" fmla="*/ 0 h 944"/>
                  <a:gd name="T2" fmla="*/ 0 w 157"/>
                  <a:gd name="T3" fmla="*/ 1 h 944"/>
                  <a:gd name="T4" fmla="*/ 0 w 157"/>
                  <a:gd name="T5" fmla="*/ 1 h 944"/>
                  <a:gd name="T6" fmla="*/ 10 w 157"/>
                  <a:gd name="T7" fmla="*/ 1 h 944"/>
                  <a:gd name="T8" fmla="*/ 44 w 157"/>
                  <a:gd name="T9" fmla="*/ 113 h 944"/>
                  <a:gd name="T10" fmla="*/ 44 w 157"/>
                  <a:gd name="T11" fmla="*/ 113 h 944"/>
                  <a:gd name="T12" fmla="*/ 98 w 157"/>
                  <a:gd name="T13" fmla="*/ 284 h 944"/>
                  <a:gd name="T14" fmla="*/ 97 w 157"/>
                  <a:gd name="T15" fmla="*/ 286 h 944"/>
                  <a:gd name="T16" fmla="*/ 103 w 157"/>
                  <a:gd name="T17" fmla="*/ 301 h 944"/>
                  <a:gd name="T18" fmla="*/ 103 w 157"/>
                  <a:gd name="T19" fmla="*/ 941 h 944"/>
                  <a:gd name="T20" fmla="*/ 41 w 157"/>
                  <a:gd name="T21" fmla="*/ 941 h 944"/>
                  <a:gd name="T22" fmla="*/ 41 w 157"/>
                  <a:gd name="T23" fmla="*/ 942 h 944"/>
                  <a:gd name="T24" fmla="*/ 0 w 157"/>
                  <a:gd name="T25" fmla="*/ 942 h 944"/>
                  <a:gd name="T26" fmla="*/ 0 w 157"/>
                  <a:gd name="T27" fmla="*/ 944 h 944"/>
                  <a:gd name="T28" fmla="*/ 157 w 157"/>
                  <a:gd name="T29" fmla="*/ 942 h 944"/>
                  <a:gd name="T30" fmla="*/ 142 w 157"/>
                  <a:gd name="T31" fmla="*/ 290 h 944"/>
                  <a:gd name="T32" fmla="*/ 34 w 157"/>
                  <a:gd name="T33" fmla="*/ 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7" h="944">
                    <a:moveTo>
                      <a:pt x="34" y="0"/>
                    </a:moveTo>
                    <a:cubicBezTo>
                      <a:pt x="0" y="1"/>
                      <a:pt x="0" y="1"/>
                      <a:pt x="0" y="1"/>
                    </a:cubicBezTo>
                    <a:cubicBezTo>
                      <a:pt x="0" y="1"/>
                      <a:pt x="0" y="1"/>
                      <a:pt x="0" y="1"/>
                    </a:cubicBezTo>
                    <a:cubicBezTo>
                      <a:pt x="10" y="1"/>
                      <a:pt x="10" y="1"/>
                      <a:pt x="10" y="1"/>
                    </a:cubicBezTo>
                    <a:cubicBezTo>
                      <a:pt x="44" y="113"/>
                      <a:pt x="44" y="113"/>
                      <a:pt x="44" y="113"/>
                    </a:cubicBezTo>
                    <a:cubicBezTo>
                      <a:pt x="44" y="113"/>
                      <a:pt x="44" y="113"/>
                      <a:pt x="44" y="113"/>
                    </a:cubicBezTo>
                    <a:cubicBezTo>
                      <a:pt x="98" y="284"/>
                      <a:pt x="98" y="284"/>
                      <a:pt x="98" y="284"/>
                    </a:cubicBezTo>
                    <a:cubicBezTo>
                      <a:pt x="97" y="286"/>
                      <a:pt x="97" y="286"/>
                      <a:pt x="97" y="286"/>
                    </a:cubicBezTo>
                    <a:cubicBezTo>
                      <a:pt x="101" y="293"/>
                      <a:pt x="103" y="301"/>
                      <a:pt x="103" y="301"/>
                    </a:cubicBezTo>
                    <a:cubicBezTo>
                      <a:pt x="103" y="941"/>
                      <a:pt x="103" y="941"/>
                      <a:pt x="103" y="941"/>
                    </a:cubicBezTo>
                    <a:cubicBezTo>
                      <a:pt x="41" y="941"/>
                      <a:pt x="41" y="941"/>
                      <a:pt x="41" y="941"/>
                    </a:cubicBezTo>
                    <a:cubicBezTo>
                      <a:pt x="41" y="942"/>
                      <a:pt x="41" y="942"/>
                      <a:pt x="41" y="942"/>
                    </a:cubicBezTo>
                    <a:cubicBezTo>
                      <a:pt x="0" y="942"/>
                      <a:pt x="0" y="942"/>
                      <a:pt x="0" y="942"/>
                    </a:cubicBezTo>
                    <a:cubicBezTo>
                      <a:pt x="0" y="944"/>
                      <a:pt x="0" y="944"/>
                      <a:pt x="0" y="944"/>
                    </a:cubicBezTo>
                    <a:cubicBezTo>
                      <a:pt x="157" y="942"/>
                      <a:pt x="157" y="942"/>
                      <a:pt x="157" y="942"/>
                    </a:cubicBezTo>
                    <a:cubicBezTo>
                      <a:pt x="142" y="290"/>
                      <a:pt x="142" y="290"/>
                      <a:pt x="142" y="290"/>
                    </a:cubicBezTo>
                    <a:cubicBezTo>
                      <a:pt x="34" y="0"/>
                      <a:pt x="34" y="0"/>
                      <a:pt x="34" y="0"/>
                    </a:cubicBezTo>
                  </a:path>
                </a:pathLst>
              </a:custGeom>
              <a:solidFill>
                <a:srgbClr val="9C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64" name="Freeform 46"/>
              <p:cNvSpPr>
                <a:spLocks/>
              </p:cNvSpPr>
              <p:nvPr/>
            </p:nvSpPr>
            <p:spPr bwMode="auto">
              <a:xfrm>
                <a:off x="7117328" y="5535727"/>
                <a:ext cx="156195" cy="295559"/>
              </a:xfrm>
              <a:custGeom>
                <a:avLst/>
                <a:gdLst>
                  <a:gd name="T0" fmla="*/ 44 w 98"/>
                  <a:gd name="T1" fmla="*/ 0 h 186"/>
                  <a:gd name="T2" fmla="*/ 9 w 98"/>
                  <a:gd name="T3" fmla="*/ 3 h 186"/>
                  <a:gd name="T4" fmla="*/ 0 w 98"/>
                  <a:gd name="T5" fmla="*/ 3 h 186"/>
                  <a:gd name="T6" fmla="*/ 0 w 98"/>
                  <a:gd name="T7" fmla="*/ 159 h 186"/>
                  <a:gd name="T8" fmla="*/ 1 w 98"/>
                  <a:gd name="T9" fmla="*/ 159 h 186"/>
                  <a:gd name="T10" fmla="*/ 2 w 98"/>
                  <a:gd name="T11" fmla="*/ 159 h 186"/>
                  <a:gd name="T12" fmla="*/ 40 w 98"/>
                  <a:gd name="T13" fmla="*/ 186 h 186"/>
                  <a:gd name="T14" fmla="*/ 71 w 98"/>
                  <a:gd name="T15" fmla="*/ 156 h 186"/>
                  <a:gd name="T16" fmla="*/ 71 w 98"/>
                  <a:gd name="T17" fmla="*/ 156 h 186"/>
                  <a:gd name="T18" fmla="*/ 97 w 98"/>
                  <a:gd name="T19" fmla="*/ 173 h 186"/>
                  <a:gd name="T20" fmla="*/ 98 w 98"/>
                  <a:gd name="T21" fmla="*/ 171 h 186"/>
                  <a:gd name="T22" fmla="*/ 44 w 98"/>
                  <a:gd name="T2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186">
                    <a:moveTo>
                      <a:pt x="44" y="0"/>
                    </a:moveTo>
                    <a:cubicBezTo>
                      <a:pt x="31" y="2"/>
                      <a:pt x="20" y="3"/>
                      <a:pt x="9" y="3"/>
                    </a:cubicBezTo>
                    <a:cubicBezTo>
                      <a:pt x="6" y="3"/>
                      <a:pt x="3" y="3"/>
                      <a:pt x="0" y="3"/>
                    </a:cubicBezTo>
                    <a:cubicBezTo>
                      <a:pt x="0" y="159"/>
                      <a:pt x="0" y="159"/>
                      <a:pt x="0" y="159"/>
                    </a:cubicBezTo>
                    <a:cubicBezTo>
                      <a:pt x="0" y="159"/>
                      <a:pt x="1" y="159"/>
                      <a:pt x="1" y="159"/>
                    </a:cubicBezTo>
                    <a:cubicBezTo>
                      <a:pt x="2" y="159"/>
                      <a:pt x="2" y="159"/>
                      <a:pt x="2" y="159"/>
                    </a:cubicBezTo>
                    <a:cubicBezTo>
                      <a:pt x="27" y="159"/>
                      <a:pt x="37" y="177"/>
                      <a:pt x="40" y="186"/>
                    </a:cubicBezTo>
                    <a:cubicBezTo>
                      <a:pt x="42" y="179"/>
                      <a:pt x="48" y="157"/>
                      <a:pt x="71" y="156"/>
                    </a:cubicBezTo>
                    <a:cubicBezTo>
                      <a:pt x="71" y="156"/>
                      <a:pt x="71" y="156"/>
                      <a:pt x="71" y="156"/>
                    </a:cubicBezTo>
                    <a:cubicBezTo>
                      <a:pt x="85" y="156"/>
                      <a:pt x="92" y="165"/>
                      <a:pt x="97" y="173"/>
                    </a:cubicBezTo>
                    <a:cubicBezTo>
                      <a:pt x="98" y="171"/>
                      <a:pt x="98" y="171"/>
                      <a:pt x="98" y="171"/>
                    </a:cubicBezTo>
                    <a:cubicBezTo>
                      <a:pt x="44" y="0"/>
                      <a:pt x="44" y="0"/>
                      <a:pt x="44" y="0"/>
                    </a:cubicBezTo>
                  </a:path>
                </a:pathLst>
              </a:custGeom>
              <a:solidFill>
                <a:srgbClr val="C2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65" name="Freeform 47"/>
              <p:cNvSpPr>
                <a:spLocks/>
              </p:cNvSpPr>
              <p:nvPr/>
            </p:nvSpPr>
            <p:spPr bwMode="auto">
              <a:xfrm>
                <a:off x="7117328" y="5788871"/>
                <a:ext cx="65306" cy="1066436"/>
              </a:xfrm>
              <a:custGeom>
                <a:avLst/>
                <a:gdLst>
                  <a:gd name="T0" fmla="*/ 2 w 41"/>
                  <a:gd name="T1" fmla="*/ 0 h 670"/>
                  <a:gd name="T2" fmla="*/ 1 w 41"/>
                  <a:gd name="T3" fmla="*/ 0 h 670"/>
                  <a:gd name="T4" fmla="*/ 0 w 41"/>
                  <a:gd name="T5" fmla="*/ 0 h 670"/>
                  <a:gd name="T6" fmla="*/ 0 w 41"/>
                  <a:gd name="T7" fmla="*/ 670 h 670"/>
                  <a:gd name="T8" fmla="*/ 41 w 41"/>
                  <a:gd name="T9" fmla="*/ 670 h 670"/>
                  <a:gd name="T10" fmla="*/ 41 w 41"/>
                  <a:gd name="T11" fmla="*/ 669 h 670"/>
                  <a:gd name="T12" fmla="*/ 40 w 41"/>
                  <a:gd name="T13" fmla="*/ 669 h 670"/>
                  <a:gd name="T14" fmla="*/ 40 w 41"/>
                  <a:gd name="T15" fmla="*/ 29 h 670"/>
                  <a:gd name="T16" fmla="*/ 40 w 41"/>
                  <a:gd name="T17" fmla="*/ 27 h 670"/>
                  <a:gd name="T18" fmla="*/ 2 w 41"/>
                  <a:gd name="T19"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670">
                    <a:moveTo>
                      <a:pt x="2" y="0"/>
                    </a:moveTo>
                    <a:cubicBezTo>
                      <a:pt x="2" y="0"/>
                      <a:pt x="2" y="0"/>
                      <a:pt x="1" y="0"/>
                    </a:cubicBezTo>
                    <a:cubicBezTo>
                      <a:pt x="1" y="0"/>
                      <a:pt x="0" y="0"/>
                      <a:pt x="0" y="0"/>
                    </a:cubicBezTo>
                    <a:cubicBezTo>
                      <a:pt x="0" y="670"/>
                      <a:pt x="0" y="670"/>
                      <a:pt x="0" y="670"/>
                    </a:cubicBezTo>
                    <a:cubicBezTo>
                      <a:pt x="41" y="670"/>
                      <a:pt x="41" y="670"/>
                      <a:pt x="41" y="670"/>
                    </a:cubicBezTo>
                    <a:cubicBezTo>
                      <a:pt x="41" y="669"/>
                      <a:pt x="41" y="669"/>
                      <a:pt x="41" y="669"/>
                    </a:cubicBezTo>
                    <a:cubicBezTo>
                      <a:pt x="40" y="669"/>
                      <a:pt x="40" y="669"/>
                      <a:pt x="40" y="669"/>
                    </a:cubicBezTo>
                    <a:cubicBezTo>
                      <a:pt x="40" y="29"/>
                      <a:pt x="40" y="29"/>
                      <a:pt x="40" y="29"/>
                    </a:cubicBezTo>
                    <a:cubicBezTo>
                      <a:pt x="40" y="29"/>
                      <a:pt x="40" y="28"/>
                      <a:pt x="40" y="27"/>
                    </a:cubicBezTo>
                    <a:cubicBezTo>
                      <a:pt x="37" y="18"/>
                      <a:pt x="27" y="0"/>
                      <a:pt x="2" y="0"/>
                    </a:cubicBezTo>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66" name="Freeform 48"/>
              <p:cNvSpPr>
                <a:spLocks/>
              </p:cNvSpPr>
              <p:nvPr/>
            </p:nvSpPr>
            <p:spPr bwMode="auto">
              <a:xfrm>
                <a:off x="7181287" y="5783485"/>
                <a:ext cx="100315" cy="1069802"/>
              </a:xfrm>
              <a:custGeom>
                <a:avLst/>
                <a:gdLst>
                  <a:gd name="T0" fmla="*/ 31 w 63"/>
                  <a:gd name="T1" fmla="*/ 0 h 672"/>
                  <a:gd name="T2" fmla="*/ 31 w 63"/>
                  <a:gd name="T3" fmla="*/ 0 h 672"/>
                  <a:gd name="T4" fmla="*/ 0 w 63"/>
                  <a:gd name="T5" fmla="*/ 30 h 672"/>
                  <a:gd name="T6" fmla="*/ 0 w 63"/>
                  <a:gd name="T7" fmla="*/ 32 h 672"/>
                  <a:gd name="T8" fmla="*/ 0 w 63"/>
                  <a:gd name="T9" fmla="*/ 672 h 672"/>
                  <a:gd name="T10" fmla="*/ 1 w 63"/>
                  <a:gd name="T11" fmla="*/ 672 h 672"/>
                  <a:gd name="T12" fmla="*/ 63 w 63"/>
                  <a:gd name="T13" fmla="*/ 672 h 672"/>
                  <a:gd name="T14" fmla="*/ 63 w 63"/>
                  <a:gd name="T15" fmla="*/ 32 h 672"/>
                  <a:gd name="T16" fmla="*/ 57 w 63"/>
                  <a:gd name="T17" fmla="*/ 17 h 672"/>
                  <a:gd name="T18" fmla="*/ 31 w 63"/>
                  <a:gd name="T19"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72">
                    <a:moveTo>
                      <a:pt x="31" y="0"/>
                    </a:moveTo>
                    <a:cubicBezTo>
                      <a:pt x="31" y="0"/>
                      <a:pt x="31" y="0"/>
                      <a:pt x="31" y="0"/>
                    </a:cubicBezTo>
                    <a:cubicBezTo>
                      <a:pt x="8" y="1"/>
                      <a:pt x="2" y="23"/>
                      <a:pt x="0" y="30"/>
                    </a:cubicBezTo>
                    <a:cubicBezTo>
                      <a:pt x="0" y="31"/>
                      <a:pt x="0" y="32"/>
                      <a:pt x="0" y="32"/>
                    </a:cubicBezTo>
                    <a:cubicBezTo>
                      <a:pt x="0" y="672"/>
                      <a:pt x="0" y="672"/>
                      <a:pt x="0" y="672"/>
                    </a:cubicBezTo>
                    <a:cubicBezTo>
                      <a:pt x="1" y="672"/>
                      <a:pt x="1" y="672"/>
                      <a:pt x="1" y="672"/>
                    </a:cubicBezTo>
                    <a:cubicBezTo>
                      <a:pt x="63" y="672"/>
                      <a:pt x="63" y="672"/>
                      <a:pt x="63" y="672"/>
                    </a:cubicBezTo>
                    <a:cubicBezTo>
                      <a:pt x="63" y="32"/>
                      <a:pt x="63" y="32"/>
                      <a:pt x="63" y="32"/>
                    </a:cubicBezTo>
                    <a:cubicBezTo>
                      <a:pt x="63" y="32"/>
                      <a:pt x="61" y="24"/>
                      <a:pt x="57" y="17"/>
                    </a:cubicBezTo>
                    <a:cubicBezTo>
                      <a:pt x="52" y="9"/>
                      <a:pt x="45" y="0"/>
                      <a:pt x="31" y="0"/>
                    </a:cubicBezTo>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67" name="Freeform 49"/>
              <p:cNvSpPr>
                <a:spLocks/>
              </p:cNvSpPr>
              <p:nvPr/>
            </p:nvSpPr>
            <p:spPr bwMode="auto">
              <a:xfrm>
                <a:off x="7117328" y="5357314"/>
                <a:ext cx="70019" cy="183125"/>
              </a:xfrm>
              <a:custGeom>
                <a:avLst/>
                <a:gdLst>
                  <a:gd name="T0" fmla="*/ 10 w 44"/>
                  <a:gd name="T1" fmla="*/ 0 h 115"/>
                  <a:gd name="T2" fmla="*/ 0 w 44"/>
                  <a:gd name="T3" fmla="*/ 0 h 115"/>
                  <a:gd name="T4" fmla="*/ 0 w 44"/>
                  <a:gd name="T5" fmla="*/ 115 h 115"/>
                  <a:gd name="T6" fmla="*/ 9 w 44"/>
                  <a:gd name="T7" fmla="*/ 115 h 115"/>
                  <a:gd name="T8" fmla="*/ 44 w 44"/>
                  <a:gd name="T9" fmla="*/ 112 h 115"/>
                  <a:gd name="T10" fmla="*/ 44 w 44"/>
                  <a:gd name="T11" fmla="*/ 112 h 115"/>
                  <a:gd name="T12" fmla="*/ 10 w 44"/>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44" h="115">
                    <a:moveTo>
                      <a:pt x="10" y="0"/>
                    </a:moveTo>
                    <a:cubicBezTo>
                      <a:pt x="0" y="0"/>
                      <a:pt x="0" y="0"/>
                      <a:pt x="0" y="0"/>
                    </a:cubicBezTo>
                    <a:cubicBezTo>
                      <a:pt x="0" y="115"/>
                      <a:pt x="0" y="115"/>
                      <a:pt x="0" y="115"/>
                    </a:cubicBezTo>
                    <a:cubicBezTo>
                      <a:pt x="3" y="115"/>
                      <a:pt x="6" y="115"/>
                      <a:pt x="9" y="115"/>
                    </a:cubicBezTo>
                    <a:cubicBezTo>
                      <a:pt x="20" y="115"/>
                      <a:pt x="31" y="114"/>
                      <a:pt x="44" y="112"/>
                    </a:cubicBezTo>
                    <a:cubicBezTo>
                      <a:pt x="44" y="112"/>
                      <a:pt x="44" y="112"/>
                      <a:pt x="44" y="112"/>
                    </a:cubicBezTo>
                    <a:cubicBezTo>
                      <a:pt x="10" y="0"/>
                      <a:pt x="10" y="0"/>
                      <a:pt x="1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68" name="Group 5"/>
            <p:cNvGrpSpPr/>
            <p:nvPr/>
          </p:nvGrpSpPr>
          <p:grpSpPr>
            <a:xfrm>
              <a:off x="4505853" y="3199981"/>
              <a:ext cx="302964" cy="1941500"/>
              <a:chOff x="6007804" y="4266641"/>
              <a:chExt cx="403952" cy="2588666"/>
            </a:xfrm>
          </p:grpSpPr>
          <p:sp>
            <p:nvSpPr>
              <p:cNvPr id="69" name="Freeform 29"/>
              <p:cNvSpPr>
                <a:spLocks/>
              </p:cNvSpPr>
              <p:nvPr/>
            </p:nvSpPr>
            <p:spPr bwMode="auto">
              <a:xfrm>
                <a:off x="6018576" y="4273373"/>
                <a:ext cx="300945" cy="490130"/>
              </a:xfrm>
              <a:custGeom>
                <a:avLst/>
                <a:gdLst>
                  <a:gd name="T0" fmla="*/ 447 w 447"/>
                  <a:gd name="T1" fmla="*/ 657 h 728"/>
                  <a:gd name="T2" fmla="*/ 242 w 447"/>
                  <a:gd name="T3" fmla="*/ 0 h 728"/>
                  <a:gd name="T4" fmla="*/ 197 w 447"/>
                  <a:gd name="T5" fmla="*/ 0 h 728"/>
                  <a:gd name="T6" fmla="*/ 0 w 447"/>
                  <a:gd name="T7" fmla="*/ 681 h 728"/>
                  <a:gd name="T8" fmla="*/ 12 w 447"/>
                  <a:gd name="T9" fmla="*/ 728 h 728"/>
                  <a:gd name="T10" fmla="*/ 424 w 447"/>
                  <a:gd name="T11" fmla="*/ 726 h 728"/>
                  <a:gd name="T12" fmla="*/ 447 w 447"/>
                  <a:gd name="T13" fmla="*/ 657 h 728"/>
                </a:gdLst>
                <a:ahLst/>
                <a:cxnLst>
                  <a:cxn ang="0">
                    <a:pos x="T0" y="T1"/>
                  </a:cxn>
                  <a:cxn ang="0">
                    <a:pos x="T2" y="T3"/>
                  </a:cxn>
                  <a:cxn ang="0">
                    <a:pos x="T4" y="T5"/>
                  </a:cxn>
                  <a:cxn ang="0">
                    <a:pos x="T6" y="T7"/>
                  </a:cxn>
                  <a:cxn ang="0">
                    <a:pos x="T8" y="T9"/>
                  </a:cxn>
                  <a:cxn ang="0">
                    <a:pos x="T10" y="T11"/>
                  </a:cxn>
                  <a:cxn ang="0">
                    <a:pos x="T12" y="T13"/>
                  </a:cxn>
                </a:cxnLst>
                <a:rect l="0" t="0" r="r" b="b"/>
                <a:pathLst>
                  <a:path w="447" h="728">
                    <a:moveTo>
                      <a:pt x="447" y="657"/>
                    </a:moveTo>
                    <a:lnTo>
                      <a:pt x="242" y="0"/>
                    </a:lnTo>
                    <a:lnTo>
                      <a:pt x="197" y="0"/>
                    </a:lnTo>
                    <a:lnTo>
                      <a:pt x="0" y="681"/>
                    </a:lnTo>
                    <a:lnTo>
                      <a:pt x="12" y="728"/>
                    </a:lnTo>
                    <a:lnTo>
                      <a:pt x="424" y="726"/>
                    </a:lnTo>
                    <a:lnTo>
                      <a:pt x="447" y="657"/>
                    </a:lnTo>
                    <a:close/>
                  </a:path>
                </a:pathLst>
              </a:custGeom>
              <a:solidFill>
                <a:srgbClr val="F8E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70" name="Freeform 30"/>
              <p:cNvSpPr>
                <a:spLocks/>
              </p:cNvSpPr>
              <p:nvPr/>
            </p:nvSpPr>
            <p:spPr bwMode="auto">
              <a:xfrm>
                <a:off x="6018576" y="4273373"/>
                <a:ext cx="300945" cy="490130"/>
              </a:xfrm>
              <a:custGeom>
                <a:avLst/>
                <a:gdLst>
                  <a:gd name="T0" fmla="*/ 447 w 447"/>
                  <a:gd name="T1" fmla="*/ 657 h 728"/>
                  <a:gd name="T2" fmla="*/ 242 w 447"/>
                  <a:gd name="T3" fmla="*/ 0 h 728"/>
                  <a:gd name="T4" fmla="*/ 197 w 447"/>
                  <a:gd name="T5" fmla="*/ 0 h 728"/>
                  <a:gd name="T6" fmla="*/ 0 w 447"/>
                  <a:gd name="T7" fmla="*/ 681 h 728"/>
                  <a:gd name="T8" fmla="*/ 12 w 447"/>
                  <a:gd name="T9" fmla="*/ 728 h 728"/>
                  <a:gd name="T10" fmla="*/ 424 w 447"/>
                  <a:gd name="T11" fmla="*/ 726 h 728"/>
                  <a:gd name="T12" fmla="*/ 447 w 447"/>
                  <a:gd name="T13" fmla="*/ 657 h 728"/>
                </a:gdLst>
                <a:ahLst/>
                <a:cxnLst>
                  <a:cxn ang="0">
                    <a:pos x="T0" y="T1"/>
                  </a:cxn>
                  <a:cxn ang="0">
                    <a:pos x="T2" y="T3"/>
                  </a:cxn>
                  <a:cxn ang="0">
                    <a:pos x="T4" y="T5"/>
                  </a:cxn>
                  <a:cxn ang="0">
                    <a:pos x="T6" y="T7"/>
                  </a:cxn>
                  <a:cxn ang="0">
                    <a:pos x="T8" y="T9"/>
                  </a:cxn>
                  <a:cxn ang="0">
                    <a:pos x="T10" y="T11"/>
                  </a:cxn>
                  <a:cxn ang="0">
                    <a:pos x="T12" y="T13"/>
                  </a:cxn>
                </a:cxnLst>
                <a:rect l="0" t="0" r="r" b="b"/>
                <a:pathLst>
                  <a:path w="447" h="728">
                    <a:moveTo>
                      <a:pt x="447" y="657"/>
                    </a:moveTo>
                    <a:lnTo>
                      <a:pt x="242" y="0"/>
                    </a:lnTo>
                    <a:lnTo>
                      <a:pt x="197" y="0"/>
                    </a:lnTo>
                    <a:lnTo>
                      <a:pt x="0" y="681"/>
                    </a:lnTo>
                    <a:lnTo>
                      <a:pt x="12" y="728"/>
                    </a:lnTo>
                    <a:lnTo>
                      <a:pt x="424" y="726"/>
                    </a:lnTo>
                    <a:lnTo>
                      <a:pt x="447" y="6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71" name="Freeform 31"/>
              <p:cNvSpPr>
                <a:spLocks/>
              </p:cNvSpPr>
              <p:nvPr/>
            </p:nvSpPr>
            <p:spPr bwMode="auto">
              <a:xfrm>
                <a:off x="6104752" y="4694831"/>
                <a:ext cx="125899" cy="2160476"/>
              </a:xfrm>
              <a:custGeom>
                <a:avLst/>
                <a:gdLst>
                  <a:gd name="T0" fmla="*/ 79 w 79"/>
                  <a:gd name="T1" fmla="*/ 1357 h 1357"/>
                  <a:gd name="T2" fmla="*/ 0 w 79"/>
                  <a:gd name="T3" fmla="*/ 1357 h 1357"/>
                  <a:gd name="T4" fmla="*/ 0 w 79"/>
                  <a:gd name="T5" fmla="*/ 32 h 1357"/>
                  <a:gd name="T6" fmla="*/ 39 w 79"/>
                  <a:gd name="T7" fmla="*/ 1 h 1357"/>
                  <a:gd name="T8" fmla="*/ 79 w 79"/>
                  <a:gd name="T9" fmla="*/ 32 h 1357"/>
                  <a:gd name="T10" fmla="*/ 79 w 79"/>
                  <a:gd name="T11" fmla="*/ 1357 h 1357"/>
                </a:gdLst>
                <a:ahLst/>
                <a:cxnLst>
                  <a:cxn ang="0">
                    <a:pos x="T0" y="T1"/>
                  </a:cxn>
                  <a:cxn ang="0">
                    <a:pos x="T2" y="T3"/>
                  </a:cxn>
                  <a:cxn ang="0">
                    <a:pos x="T4" y="T5"/>
                  </a:cxn>
                  <a:cxn ang="0">
                    <a:pos x="T6" y="T7"/>
                  </a:cxn>
                  <a:cxn ang="0">
                    <a:pos x="T8" y="T9"/>
                  </a:cxn>
                  <a:cxn ang="0">
                    <a:pos x="T10" y="T11"/>
                  </a:cxn>
                </a:cxnLst>
                <a:rect l="0" t="0" r="r" b="b"/>
                <a:pathLst>
                  <a:path w="79" h="1357">
                    <a:moveTo>
                      <a:pt x="79" y="1357"/>
                    </a:moveTo>
                    <a:cubicBezTo>
                      <a:pt x="0" y="1357"/>
                      <a:pt x="0" y="1357"/>
                      <a:pt x="0" y="1357"/>
                    </a:cubicBezTo>
                    <a:cubicBezTo>
                      <a:pt x="0" y="32"/>
                      <a:pt x="0" y="32"/>
                      <a:pt x="0" y="32"/>
                    </a:cubicBezTo>
                    <a:cubicBezTo>
                      <a:pt x="0" y="32"/>
                      <a:pt x="5" y="1"/>
                      <a:pt x="39" y="1"/>
                    </a:cubicBezTo>
                    <a:cubicBezTo>
                      <a:pt x="73" y="0"/>
                      <a:pt x="79" y="32"/>
                      <a:pt x="79" y="32"/>
                    </a:cubicBezTo>
                    <a:cubicBezTo>
                      <a:pt x="79" y="1357"/>
                      <a:pt x="79" y="1357"/>
                      <a:pt x="79" y="1357"/>
                    </a:cubicBezTo>
                  </a:path>
                </a:pathLst>
              </a:custGeom>
              <a:solidFill>
                <a:srgbClr val="A0D3E0"/>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72" name="Freeform 32"/>
              <p:cNvSpPr>
                <a:spLocks/>
              </p:cNvSpPr>
              <p:nvPr/>
            </p:nvSpPr>
            <p:spPr bwMode="auto">
              <a:xfrm>
                <a:off x="6228631" y="4692138"/>
                <a:ext cx="100315" cy="2161149"/>
              </a:xfrm>
              <a:custGeom>
                <a:avLst/>
                <a:gdLst>
                  <a:gd name="T0" fmla="*/ 63 w 63"/>
                  <a:gd name="T1" fmla="*/ 1358 h 1358"/>
                  <a:gd name="T2" fmla="*/ 0 w 63"/>
                  <a:gd name="T3" fmla="*/ 1358 h 1358"/>
                  <a:gd name="T4" fmla="*/ 0 w 63"/>
                  <a:gd name="T5" fmla="*/ 32 h 1358"/>
                  <a:gd name="T6" fmla="*/ 30 w 63"/>
                  <a:gd name="T7" fmla="*/ 0 h 1358"/>
                  <a:gd name="T8" fmla="*/ 63 w 63"/>
                  <a:gd name="T9" fmla="*/ 32 h 1358"/>
                  <a:gd name="T10" fmla="*/ 63 w 63"/>
                  <a:gd name="T11" fmla="*/ 1358 h 1358"/>
                </a:gdLst>
                <a:ahLst/>
                <a:cxnLst>
                  <a:cxn ang="0">
                    <a:pos x="T0" y="T1"/>
                  </a:cxn>
                  <a:cxn ang="0">
                    <a:pos x="T2" y="T3"/>
                  </a:cxn>
                  <a:cxn ang="0">
                    <a:pos x="T4" y="T5"/>
                  </a:cxn>
                  <a:cxn ang="0">
                    <a:pos x="T6" y="T7"/>
                  </a:cxn>
                  <a:cxn ang="0">
                    <a:pos x="T8" y="T9"/>
                  </a:cxn>
                  <a:cxn ang="0">
                    <a:pos x="T10" y="T11"/>
                  </a:cxn>
                </a:cxnLst>
                <a:rect l="0" t="0" r="r" b="b"/>
                <a:pathLst>
                  <a:path w="63" h="1358">
                    <a:moveTo>
                      <a:pt x="63" y="1358"/>
                    </a:moveTo>
                    <a:cubicBezTo>
                      <a:pt x="0" y="1358"/>
                      <a:pt x="0" y="1358"/>
                      <a:pt x="0" y="1358"/>
                    </a:cubicBezTo>
                    <a:cubicBezTo>
                      <a:pt x="0" y="32"/>
                      <a:pt x="0" y="32"/>
                      <a:pt x="0" y="32"/>
                    </a:cubicBezTo>
                    <a:cubicBezTo>
                      <a:pt x="0" y="32"/>
                      <a:pt x="4" y="1"/>
                      <a:pt x="30" y="0"/>
                    </a:cubicBezTo>
                    <a:cubicBezTo>
                      <a:pt x="57" y="0"/>
                      <a:pt x="63" y="32"/>
                      <a:pt x="63" y="32"/>
                    </a:cubicBezTo>
                    <a:cubicBezTo>
                      <a:pt x="63" y="1358"/>
                      <a:pt x="63" y="1358"/>
                      <a:pt x="63" y="1358"/>
                    </a:cubicBezTo>
                  </a:path>
                </a:pathLst>
              </a:custGeom>
              <a:solidFill>
                <a:srgbClr val="FFB1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73" name="Freeform 33"/>
              <p:cNvSpPr>
                <a:spLocks/>
              </p:cNvSpPr>
              <p:nvPr/>
            </p:nvSpPr>
            <p:spPr bwMode="auto">
              <a:xfrm>
                <a:off x="6007804" y="4692138"/>
                <a:ext cx="100315" cy="2161149"/>
              </a:xfrm>
              <a:custGeom>
                <a:avLst/>
                <a:gdLst>
                  <a:gd name="T0" fmla="*/ 63 w 63"/>
                  <a:gd name="T1" fmla="*/ 1358 h 1358"/>
                  <a:gd name="T2" fmla="*/ 0 w 63"/>
                  <a:gd name="T3" fmla="*/ 1358 h 1358"/>
                  <a:gd name="T4" fmla="*/ 0 w 63"/>
                  <a:gd name="T5" fmla="*/ 32 h 1358"/>
                  <a:gd name="T6" fmla="*/ 31 w 63"/>
                  <a:gd name="T7" fmla="*/ 0 h 1358"/>
                  <a:gd name="T8" fmla="*/ 63 w 63"/>
                  <a:gd name="T9" fmla="*/ 32 h 1358"/>
                  <a:gd name="T10" fmla="*/ 63 w 63"/>
                  <a:gd name="T11" fmla="*/ 1358 h 1358"/>
                </a:gdLst>
                <a:ahLst/>
                <a:cxnLst>
                  <a:cxn ang="0">
                    <a:pos x="T0" y="T1"/>
                  </a:cxn>
                  <a:cxn ang="0">
                    <a:pos x="T2" y="T3"/>
                  </a:cxn>
                  <a:cxn ang="0">
                    <a:pos x="T4" y="T5"/>
                  </a:cxn>
                  <a:cxn ang="0">
                    <a:pos x="T6" y="T7"/>
                  </a:cxn>
                  <a:cxn ang="0">
                    <a:pos x="T8" y="T9"/>
                  </a:cxn>
                  <a:cxn ang="0">
                    <a:pos x="T10" y="T11"/>
                  </a:cxn>
                </a:cxnLst>
                <a:rect l="0" t="0" r="r" b="b"/>
                <a:pathLst>
                  <a:path w="63" h="1358">
                    <a:moveTo>
                      <a:pt x="63" y="1358"/>
                    </a:moveTo>
                    <a:cubicBezTo>
                      <a:pt x="0" y="1358"/>
                      <a:pt x="0" y="1358"/>
                      <a:pt x="0" y="1358"/>
                    </a:cubicBezTo>
                    <a:cubicBezTo>
                      <a:pt x="0" y="32"/>
                      <a:pt x="0" y="32"/>
                      <a:pt x="0" y="32"/>
                    </a:cubicBezTo>
                    <a:cubicBezTo>
                      <a:pt x="0" y="32"/>
                      <a:pt x="4" y="1"/>
                      <a:pt x="31" y="0"/>
                    </a:cubicBezTo>
                    <a:cubicBezTo>
                      <a:pt x="58" y="0"/>
                      <a:pt x="63" y="32"/>
                      <a:pt x="63" y="32"/>
                    </a:cubicBezTo>
                    <a:lnTo>
                      <a:pt x="63" y="1358"/>
                    </a:lnTo>
                    <a:close/>
                  </a:path>
                </a:pathLst>
              </a:custGeom>
              <a:solidFill>
                <a:srgbClr val="A0D3E0"/>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74" name="Freeform 34"/>
              <p:cNvSpPr>
                <a:spLocks/>
              </p:cNvSpPr>
              <p:nvPr/>
            </p:nvSpPr>
            <p:spPr bwMode="auto">
              <a:xfrm>
                <a:off x="6104752" y="4268661"/>
                <a:ext cx="129265" cy="185818"/>
              </a:xfrm>
              <a:custGeom>
                <a:avLst/>
                <a:gdLst>
                  <a:gd name="T0" fmla="*/ 0 w 81"/>
                  <a:gd name="T1" fmla="*/ 107 h 117"/>
                  <a:gd name="T2" fmla="*/ 81 w 81"/>
                  <a:gd name="T3" fmla="*/ 109 h 117"/>
                  <a:gd name="T4" fmla="*/ 48 w 81"/>
                  <a:gd name="T5" fmla="*/ 0 h 117"/>
                  <a:gd name="T6" fmla="*/ 28 w 81"/>
                  <a:gd name="T7" fmla="*/ 0 h 117"/>
                  <a:gd name="T8" fmla="*/ 0 w 81"/>
                  <a:gd name="T9" fmla="*/ 107 h 117"/>
                </a:gdLst>
                <a:ahLst/>
                <a:cxnLst>
                  <a:cxn ang="0">
                    <a:pos x="T0" y="T1"/>
                  </a:cxn>
                  <a:cxn ang="0">
                    <a:pos x="T2" y="T3"/>
                  </a:cxn>
                  <a:cxn ang="0">
                    <a:pos x="T4" y="T5"/>
                  </a:cxn>
                  <a:cxn ang="0">
                    <a:pos x="T6" y="T7"/>
                  </a:cxn>
                  <a:cxn ang="0">
                    <a:pos x="T8" y="T9"/>
                  </a:cxn>
                </a:cxnLst>
                <a:rect l="0" t="0" r="r" b="b"/>
                <a:pathLst>
                  <a:path w="81" h="117">
                    <a:moveTo>
                      <a:pt x="0" y="107"/>
                    </a:moveTo>
                    <a:cubicBezTo>
                      <a:pt x="0" y="107"/>
                      <a:pt x="39" y="117"/>
                      <a:pt x="81" y="109"/>
                    </a:cubicBezTo>
                    <a:cubicBezTo>
                      <a:pt x="48" y="0"/>
                      <a:pt x="48" y="0"/>
                      <a:pt x="48" y="0"/>
                    </a:cubicBezTo>
                    <a:cubicBezTo>
                      <a:pt x="28" y="0"/>
                      <a:pt x="28" y="0"/>
                      <a:pt x="28" y="0"/>
                    </a:cubicBezTo>
                    <a:cubicBezTo>
                      <a:pt x="0" y="107"/>
                      <a:pt x="0" y="107"/>
                      <a:pt x="0" y="107"/>
                    </a:cubicBezTo>
                  </a:path>
                </a:pathLst>
              </a:custGeom>
              <a:solidFill>
                <a:srgbClr val="A0D3E0"/>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75" name="Freeform 50"/>
              <p:cNvSpPr>
                <a:spLocks/>
              </p:cNvSpPr>
              <p:nvPr/>
            </p:nvSpPr>
            <p:spPr bwMode="auto">
              <a:xfrm>
                <a:off x="6173424" y="4266641"/>
                <a:ext cx="238332" cy="2588666"/>
              </a:xfrm>
              <a:custGeom>
                <a:avLst/>
                <a:gdLst>
                  <a:gd name="T0" fmla="*/ 27 w 150"/>
                  <a:gd name="T1" fmla="*/ 0 h 1626"/>
                  <a:gd name="T2" fmla="*/ 0 w 150"/>
                  <a:gd name="T3" fmla="*/ 1 h 1626"/>
                  <a:gd name="T4" fmla="*/ 5 w 150"/>
                  <a:gd name="T5" fmla="*/ 1 h 1626"/>
                  <a:gd name="T6" fmla="*/ 38 w 150"/>
                  <a:gd name="T7" fmla="*/ 110 h 1626"/>
                  <a:gd name="T8" fmla="*/ 92 w 150"/>
                  <a:gd name="T9" fmla="*/ 282 h 1626"/>
                  <a:gd name="T10" fmla="*/ 92 w 150"/>
                  <a:gd name="T11" fmla="*/ 284 h 1626"/>
                  <a:gd name="T12" fmla="*/ 98 w 150"/>
                  <a:gd name="T13" fmla="*/ 299 h 1626"/>
                  <a:gd name="T14" fmla="*/ 98 w 150"/>
                  <a:gd name="T15" fmla="*/ 1625 h 1626"/>
                  <a:gd name="T16" fmla="*/ 36 w 150"/>
                  <a:gd name="T17" fmla="*/ 1625 h 1626"/>
                  <a:gd name="T18" fmla="*/ 36 w 150"/>
                  <a:gd name="T19" fmla="*/ 1626 h 1626"/>
                  <a:gd name="T20" fmla="*/ 150 w 150"/>
                  <a:gd name="T21" fmla="*/ 1626 h 1626"/>
                  <a:gd name="T22" fmla="*/ 135 w 150"/>
                  <a:gd name="T23" fmla="*/ 290 h 1626"/>
                  <a:gd name="T24" fmla="*/ 27 w 150"/>
                  <a:gd name="T25" fmla="*/ 0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 h="1626">
                    <a:moveTo>
                      <a:pt x="27" y="0"/>
                    </a:moveTo>
                    <a:cubicBezTo>
                      <a:pt x="0" y="1"/>
                      <a:pt x="0" y="1"/>
                      <a:pt x="0" y="1"/>
                    </a:cubicBezTo>
                    <a:cubicBezTo>
                      <a:pt x="5" y="1"/>
                      <a:pt x="5" y="1"/>
                      <a:pt x="5" y="1"/>
                    </a:cubicBezTo>
                    <a:cubicBezTo>
                      <a:pt x="38" y="110"/>
                      <a:pt x="38" y="110"/>
                      <a:pt x="38" y="110"/>
                    </a:cubicBezTo>
                    <a:cubicBezTo>
                      <a:pt x="92" y="282"/>
                      <a:pt x="92" y="282"/>
                      <a:pt x="92" y="282"/>
                    </a:cubicBezTo>
                    <a:cubicBezTo>
                      <a:pt x="92" y="284"/>
                      <a:pt x="92" y="284"/>
                      <a:pt x="92" y="284"/>
                    </a:cubicBezTo>
                    <a:cubicBezTo>
                      <a:pt x="96" y="291"/>
                      <a:pt x="98" y="299"/>
                      <a:pt x="98" y="299"/>
                    </a:cubicBezTo>
                    <a:cubicBezTo>
                      <a:pt x="98" y="1625"/>
                      <a:pt x="98" y="1625"/>
                      <a:pt x="98" y="1625"/>
                    </a:cubicBezTo>
                    <a:cubicBezTo>
                      <a:pt x="36" y="1625"/>
                      <a:pt x="36" y="1625"/>
                      <a:pt x="36" y="1625"/>
                    </a:cubicBezTo>
                    <a:cubicBezTo>
                      <a:pt x="36" y="1626"/>
                      <a:pt x="36" y="1626"/>
                      <a:pt x="36" y="1626"/>
                    </a:cubicBezTo>
                    <a:cubicBezTo>
                      <a:pt x="150" y="1626"/>
                      <a:pt x="150" y="1626"/>
                      <a:pt x="150" y="1626"/>
                    </a:cubicBezTo>
                    <a:cubicBezTo>
                      <a:pt x="135" y="290"/>
                      <a:pt x="135" y="290"/>
                      <a:pt x="135" y="290"/>
                    </a:cubicBezTo>
                    <a:cubicBezTo>
                      <a:pt x="27" y="0"/>
                      <a:pt x="27" y="0"/>
                      <a:pt x="27" y="0"/>
                    </a:cubicBezTo>
                  </a:path>
                </a:pathLst>
              </a:custGeom>
              <a:solidFill>
                <a:srgbClr val="9C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76" name="Freeform 51"/>
              <p:cNvSpPr>
                <a:spLocks/>
              </p:cNvSpPr>
              <p:nvPr/>
            </p:nvSpPr>
            <p:spPr bwMode="auto">
              <a:xfrm>
                <a:off x="6161979" y="4441687"/>
                <a:ext cx="157542" cy="298252"/>
              </a:xfrm>
              <a:custGeom>
                <a:avLst/>
                <a:gdLst>
                  <a:gd name="T0" fmla="*/ 45 w 99"/>
                  <a:gd name="T1" fmla="*/ 0 h 187"/>
                  <a:gd name="T2" fmla="*/ 45 w 99"/>
                  <a:gd name="T3" fmla="*/ 0 h 187"/>
                  <a:gd name="T4" fmla="*/ 11 w 99"/>
                  <a:gd name="T5" fmla="*/ 3 h 187"/>
                  <a:gd name="T6" fmla="*/ 0 w 99"/>
                  <a:gd name="T7" fmla="*/ 3 h 187"/>
                  <a:gd name="T8" fmla="*/ 0 w 99"/>
                  <a:gd name="T9" fmla="*/ 160 h 187"/>
                  <a:gd name="T10" fmla="*/ 3 w 99"/>
                  <a:gd name="T11" fmla="*/ 160 h 187"/>
                  <a:gd name="T12" fmla="*/ 4 w 99"/>
                  <a:gd name="T13" fmla="*/ 160 h 187"/>
                  <a:gd name="T14" fmla="*/ 42 w 99"/>
                  <a:gd name="T15" fmla="*/ 187 h 187"/>
                  <a:gd name="T16" fmla="*/ 72 w 99"/>
                  <a:gd name="T17" fmla="*/ 157 h 187"/>
                  <a:gd name="T18" fmla="*/ 73 w 99"/>
                  <a:gd name="T19" fmla="*/ 157 h 187"/>
                  <a:gd name="T20" fmla="*/ 99 w 99"/>
                  <a:gd name="T21" fmla="*/ 174 h 187"/>
                  <a:gd name="T22" fmla="*/ 99 w 99"/>
                  <a:gd name="T23" fmla="*/ 172 h 187"/>
                  <a:gd name="T24" fmla="*/ 45 w 9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87">
                    <a:moveTo>
                      <a:pt x="45" y="0"/>
                    </a:moveTo>
                    <a:cubicBezTo>
                      <a:pt x="45" y="0"/>
                      <a:pt x="45" y="0"/>
                      <a:pt x="45" y="0"/>
                    </a:cubicBezTo>
                    <a:cubicBezTo>
                      <a:pt x="33" y="2"/>
                      <a:pt x="21" y="3"/>
                      <a:pt x="11" y="3"/>
                    </a:cubicBezTo>
                    <a:cubicBezTo>
                      <a:pt x="7" y="3"/>
                      <a:pt x="3" y="3"/>
                      <a:pt x="0" y="3"/>
                    </a:cubicBezTo>
                    <a:cubicBezTo>
                      <a:pt x="0" y="160"/>
                      <a:pt x="0" y="160"/>
                      <a:pt x="0" y="160"/>
                    </a:cubicBezTo>
                    <a:cubicBezTo>
                      <a:pt x="1" y="160"/>
                      <a:pt x="2" y="160"/>
                      <a:pt x="3" y="160"/>
                    </a:cubicBezTo>
                    <a:cubicBezTo>
                      <a:pt x="3" y="160"/>
                      <a:pt x="4" y="160"/>
                      <a:pt x="4" y="160"/>
                    </a:cubicBezTo>
                    <a:cubicBezTo>
                      <a:pt x="29" y="160"/>
                      <a:pt x="39" y="178"/>
                      <a:pt x="42" y="187"/>
                    </a:cubicBezTo>
                    <a:cubicBezTo>
                      <a:pt x="44" y="179"/>
                      <a:pt x="50" y="158"/>
                      <a:pt x="72" y="157"/>
                    </a:cubicBezTo>
                    <a:cubicBezTo>
                      <a:pt x="73" y="157"/>
                      <a:pt x="73" y="157"/>
                      <a:pt x="73" y="157"/>
                    </a:cubicBezTo>
                    <a:cubicBezTo>
                      <a:pt x="87" y="157"/>
                      <a:pt x="94" y="166"/>
                      <a:pt x="99" y="174"/>
                    </a:cubicBezTo>
                    <a:cubicBezTo>
                      <a:pt x="99" y="172"/>
                      <a:pt x="99" y="172"/>
                      <a:pt x="99" y="172"/>
                    </a:cubicBezTo>
                    <a:cubicBezTo>
                      <a:pt x="45" y="0"/>
                      <a:pt x="45" y="0"/>
                      <a:pt x="45" y="0"/>
                    </a:cubicBezTo>
                  </a:path>
                </a:pathLst>
              </a:custGeom>
              <a:solidFill>
                <a:srgbClr val="C2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77" name="Freeform 52"/>
              <p:cNvSpPr>
                <a:spLocks/>
              </p:cNvSpPr>
              <p:nvPr/>
            </p:nvSpPr>
            <p:spPr bwMode="auto">
              <a:xfrm>
                <a:off x="6161979" y="4696851"/>
                <a:ext cx="68672" cy="2158456"/>
              </a:xfrm>
              <a:custGeom>
                <a:avLst/>
                <a:gdLst>
                  <a:gd name="T0" fmla="*/ 4 w 43"/>
                  <a:gd name="T1" fmla="*/ 0 h 1356"/>
                  <a:gd name="T2" fmla="*/ 3 w 43"/>
                  <a:gd name="T3" fmla="*/ 0 h 1356"/>
                  <a:gd name="T4" fmla="*/ 0 w 43"/>
                  <a:gd name="T5" fmla="*/ 0 h 1356"/>
                  <a:gd name="T6" fmla="*/ 0 w 43"/>
                  <a:gd name="T7" fmla="*/ 1356 h 1356"/>
                  <a:gd name="T8" fmla="*/ 43 w 43"/>
                  <a:gd name="T9" fmla="*/ 1356 h 1356"/>
                  <a:gd name="T10" fmla="*/ 43 w 43"/>
                  <a:gd name="T11" fmla="*/ 1355 h 1356"/>
                  <a:gd name="T12" fmla="*/ 42 w 43"/>
                  <a:gd name="T13" fmla="*/ 1355 h 1356"/>
                  <a:gd name="T14" fmla="*/ 42 w 43"/>
                  <a:gd name="T15" fmla="*/ 29 h 1356"/>
                  <a:gd name="T16" fmla="*/ 42 w 43"/>
                  <a:gd name="T17" fmla="*/ 27 h 1356"/>
                  <a:gd name="T18" fmla="*/ 4 w 43"/>
                  <a:gd name="T19" fmla="*/ 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1356">
                    <a:moveTo>
                      <a:pt x="4" y="0"/>
                    </a:moveTo>
                    <a:cubicBezTo>
                      <a:pt x="4" y="0"/>
                      <a:pt x="3" y="0"/>
                      <a:pt x="3" y="0"/>
                    </a:cubicBezTo>
                    <a:cubicBezTo>
                      <a:pt x="2" y="0"/>
                      <a:pt x="1" y="0"/>
                      <a:pt x="0" y="0"/>
                    </a:cubicBezTo>
                    <a:cubicBezTo>
                      <a:pt x="0" y="1356"/>
                      <a:pt x="0" y="1356"/>
                      <a:pt x="0" y="1356"/>
                    </a:cubicBezTo>
                    <a:cubicBezTo>
                      <a:pt x="43" y="1356"/>
                      <a:pt x="43" y="1356"/>
                      <a:pt x="43" y="1356"/>
                    </a:cubicBezTo>
                    <a:cubicBezTo>
                      <a:pt x="43" y="1355"/>
                      <a:pt x="43" y="1355"/>
                      <a:pt x="43" y="1355"/>
                    </a:cubicBezTo>
                    <a:cubicBezTo>
                      <a:pt x="42" y="1355"/>
                      <a:pt x="42" y="1355"/>
                      <a:pt x="42" y="1355"/>
                    </a:cubicBezTo>
                    <a:cubicBezTo>
                      <a:pt x="42" y="29"/>
                      <a:pt x="42" y="29"/>
                      <a:pt x="42" y="29"/>
                    </a:cubicBezTo>
                    <a:cubicBezTo>
                      <a:pt x="42" y="29"/>
                      <a:pt x="42" y="28"/>
                      <a:pt x="42" y="27"/>
                    </a:cubicBezTo>
                    <a:cubicBezTo>
                      <a:pt x="39" y="18"/>
                      <a:pt x="29" y="0"/>
                      <a:pt x="4" y="0"/>
                    </a:cubicBezTo>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78" name="Freeform 53"/>
              <p:cNvSpPr>
                <a:spLocks/>
              </p:cNvSpPr>
              <p:nvPr/>
            </p:nvSpPr>
            <p:spPr bwMode="auto">
              <a:xfrm>
                <a:off x="6228631" y="4692138"/>
                <a:ext cx="100315" cy="2161149"/>
              </a:xfrm>
              <a:custGeom>
                <a:avLst/>
                <a:gdLst>
                  <a:gd name="T0" fmla="*/ 31 w 63"/>
                  <a:gd name="T1" fmla="*/ 0 h 1358"/>
                  <a:gd name="T2" fmla="*/ 30 w 63"/>
                  <a:gd name="T3" fmla="*/ 0 h 1358"/>
                  <a:gd name="T4" fmla="*/ 0 w 63"/>
                  <a:gd name="T5" fmla="*/ 30 h 1358"/>
                  <a:gd name="T6" fmla="*/ 0 w 63"/>
                  <a:gd name="T7" fmla="*/ 32 h 1358"/>
                  <a:gd name="T8" fmla="*/ 0 w 63"/>
                  <a:gd name="T9" fmla="*/ 1358 h 1358"/>
                  <a:gd name="T10" fmla="*/ 1 w 63"/>
                  <a:gd name="T11" fmla="*/ 1358 h 1358"/>
                  <a:gd name="T12" fmla="*/ 63 w 63"/>
                  <a:gd name="T13" fmla="*/ 1358 h 1358"/>
                  <a:gd name="T14" fmla="*/ 63 w 63"/>
                  <a:gd name="T15" fmla="*/ 32 h 1358"/>
                  <a:gd name="T16" fmla="*/ 57 w 63"/>
                  <a:gd name="T17" fmla="*/ 17 h 1358"/>
                  <a:gd name="T18" fmla="*/ 31 w 63"/>
                  <a:gd name="T19" fmla="*/ 0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1358">
                    <a:moveTo>
                      <a:pt x="31" y="0"/>
                    </a:moveTo>
                    <a:cubicBezTo>
                      <a:pt x="31" y="0"/>
                      <a:pt x="31" y="0"/>
                      <a:pt x="30" y="0"/>
                    </a:cubicBezTo>
                    <a:cubicBezTo>
                      <a:pt x="8" y="1"/>
                      <a:pt x="2" y="22"/>
                      <a:pt x="0" y="30"/>
                    </a:cubicBezTo>
                    <a:cubicBezTo>
                      <a:pt x="0" y="31"/>
                      <a:pt x="0" y="32"/>
                      <a:pt x="0" y="32"/>
                    </a:cubicBezTo>
                    <a:cubicBezTo>
                      <a:pt x="0" y="1358"/>
                      <a:pt x="0" y="1358"/>
                      <a:pt x="0" y="1358"/>
                    </a:cubicBezTo>
                    <a:cubicBezTo>
                      <a:pt x="1" y="1358"/>
                      <a:pt x="1" y="1358"/>
                      <a:pt x="1" y="1358"/>
                    </a:cubicBezTo>
                    <a:cubicBezTo>
                      <a:pt x="63" y="1358"/>
                      <a:pt x="63" y="1358"/>
                      <a:pt x="63" y="1358"/>
                    </a:cubicBezTo>
                    <a:cubicBezTo>
                      <a:pt x="63" y="32"/>
                      <a:pt x="63" y="32"/>
                      <a:pt x="63" y="32"/>
                    </a:cubicBezTo>
                    <a:cubicBezTo>
                      <a:pt x="63" y="32"/>
                      <a:pt x="61" y="24"/>
                      <a:pt x="57" y="17"/>
                    </a:cubicBezTo>
                    <a:cubicBezTo>
                      <a:pt x="52" y="9"/>
                      <a:pt x="45" y="0"/>
                      <a:pt x="31" y="0"/>
                    </a:cubicBezTo>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79" name="Freeform 54"/>
              <p:cNvSpPr>
                <a:spLocks/>
              </p:cNvSpPr>
              <p:nvPr/>
            </p:nvSpPr>
            <p:spPr bwMode="auto">
              <a:xfrm>
                <a:off x="6161979" y="4268661"/>
                <a:ext cx="72038" cy="178413"/>
              </a:xfrm>
              <a:custGeom>
                <a:avLst/>
                <a:gdLst>
                  <a:gd name="T0" fmla="*/ 12 w 45"/>
                  <a:gd name="T1" fmla="*/ 0 h 112"/>
                  <a:gd name="T2" fmla="*/ 7 w 45"/>
                  <a:gd name="T3" fmla="*/ 0 h 112"/>
                  <a:gd name="T4" fmla="*/ 0 w 45"/>
                  <a:gd name="T5" fmla="*/ 0 h 112"/>
                  <a:gd name="T6" fmla="*/ 0 w 45"/>
                  <a:gd name="T7" fmla="*/ 112 h 112"/>
                  <a:gd name="T8" fmla="*/ 11 w 45"/>
                  <a:gd name="T9" fmla="*/ 112 h 112"/>
                  <a:gd name="T10" fmla="*/ 45 w 45"/>
                  <a:gd name="T11" fmla="*/ 109 h 112"/>
                  <a:gd name="T12" fmla="*/ 45 w 45"/>
                  <a:gd name="T13" fmla="*/ 109 h 112"/>
                  <a:gd name="T14" fmla="*/ 12 w 45"/>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12">
                    <a:moveTo>
                      <a:pt x="12" y="0"/>
                    </a:moveTo>
                    <a:cubicBezTo>
                      <a:pt x="7" y="0"/>
                      <a:pt x="7" y="0"/>
                      <a:pt x="7" y="0"/>
                    </a:cubicBezTo>
                    <a:cubicBezTo>
                      <a:pt x="0" y="0"/>
                      <a:pt x="0" y="0"/>
                      <a:pt x="0" y="0"/>
                    </a:cubicBezTo>
                    <a:cubicBezTo>
                      <a:pt x="0" y="112"/>
                      <a:pt x="0" y="112"/>
                      <a:pt x="0" y="112"/>
                    </a:cubicBezTo>
                    <a:cubicBezTo>
                      <a:pt x="3" y="112"/>
                      <a:pt x="7" y="112"/>
                      <a:pt x="11" y="112"/>
                    </a:cubicBezTo>
                    <a:cubicBezTo>
                      <a:pt x="21" y="112"/>
                      <a:pt x="33" y="111"/>
                      <a:pt x="45" y="109"/>
                    </a:cubicBezTo>
                    <a:cubicBezTo>
                      <a:pt x="45" y="109"/>
                      <a:pt x="45" y="109"/>
                      <a:pt x="45" y="109"/>
                    </a:cubicBezTo>
                    <a:cubicBezTo>
                      <a:pt x="12" y="0"/>
                      <a:pt x="12" y="0"/>
                      <a:pt x="12" y="0"/>
                    </a:cubicBezTo>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80" name="Group 6"/>
            <p:cNvGrpSpPr/>
            <p:nvPr/>
          </p:nvGrpSpPr>
          <p:grpSpPr>
            <a:xfrm>
              <a:off x="4860322" y="2784919"/>
              <a:ext cx="307004" cy="2356562"/>
              <a:chOff x="6480429" y="3713225"/>
              <a:chExt cx="409339" cy="3142082"/>
            </a:xfrm>
          </p:grpSpPr>
          <p:sp>
            <p:nvSpPr>
              <p:cNvPr id="81" name="Freeform 5"/>
              <p:cNvSpPr>
                <a:spLocks/>
              </p:cNvSpPr>
              <p:nvPr/>
            </p:nvSpPr>
            <p:spPr bwMode="auto">
              <a:xfrm>
                <a:off x="6491874" y="3722651"/>
                <a:ext cx="302292" cy="490130"/>
              </a:xfrm>
              <a:custGeom>
                <a:avLst/>
                <a:gdLst>
                  <a:gd name="T0" fmla="*/ 449 w 449"/>
                  <a:gd name="T1" fmla="*/ 657 h 728"/>
                  <a:gd name="T2" fmla="*/ 241 w 449"/>
                  <a:gd name="T3" fmla="*/ 0 h 728"/>
                  <a:gd name="T4" fmla="*/ 196 w 449"/>
                  <a:gd name="T5" fmla="*/ 0 h 728"/>
                  <a:gd name="T6" fmla="*/ 0 w 449"/>
                  <a:gd name="T7" fmla="*/ 681 h 728"/>
                  <a:gd name="T8" fmla="*/ 12 w 449"/>
                  <a:gd name="T9" fmla="*/ 728 h 728"/>
                  <a:gd name="T10" fmla="*/ 423 w 449"/>
                  <a:gd name="T11" fmla="*/ 726 h 728"/>
                  <a:gd name="T12" fmla="*/ 449 w 449"/>
                  <a:gd name="T13" fmla="*/ 657 h 728"/>
                </a:gdLst>
                <a:ahLst/>
                <a:cxnLst>
                  <a:cxn ang="0">
                    <a:pos x="T0" y="T1"/>
                  </a:cxn>
                  <a:cxn ang="0">
                    <a:pos x="T2" y="T3"/>
                  </a:cxn>
                  <a:cxn ang="0">
                    <a:pos x="T4" y="T5"/>
                  </a:cxn>
                  <a:cxn ang="0">
                    <a:pos x="T6" y="T7"/>
                  </a:cxn>
                  <a:cxn ang="0">
                    <a:pos x="T8" y="T9"/>
                  </a:cxn>
                  <a:cxn ang="0">
                    <a:pos x="T10" y="T11"/>
                  </a:cxn>
                  <a:cxn ang="0">
                    <a:pos x="T12" y="T13"/>
                  </a:cxn>
                </a:cxnLst>
                <a:rect l="0" t="0" r="r" b="b"/>
                <a:pathLst>
                  <a:path w="449" h="728">
                    <a:moveTo>
                      <a:pt x="449" y="657"/>
                    </a:moveTo>
                    <a:lnTo>
                      <a:pt x="241" y="0"/>
                    </a:lnTo>
                    <a:lnTo>
                      <a:pt x="196" y="0"/>
                    </a:lnTo>
                    <a:lnTo>
                      <a:pt x="0" y="681"/>
                    </a:lnTo>
                    <a:lnTo>
                      <a:pt x="12" y="728"/>
                    </a:lnTo>
                    <a:lnTo>
                      <a:pt x="423" y="726"/>
                    </a:lnTo>
                    <a:lnTo>
                      <a:pt x="449" y="657"/>
                    </a:lnTo>
                    <a:close/>
                  </a:path>
                </a:pathLst>
              </a:custGeom>
              <a:solidFill>
                <a:srgbClr val="F8E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82" name="Freeform 6"/>
              <p:cNvSpPr>
                <a:spLocks/>
              </p:cNvSpPr>
              <p:nvPr/>
            </p:nvSpPr>
            <p:spPr bwMode="auto">
              <a:xfrm>
                <a:off x="6491874" y="3722651"/>
                <a:ext cx="302292" cy="490130"/>
              </a:xfrm>
              <a:custGeom>
                <a:avLst/>
                <a:gdLst>
                  <a:gd name="T0" fmla="*/ 449 w 449"/>
                  <a:gd name="T1" fmla="*/ 657 h 728"/>
                  <a:gd name="T2" fmla="*/ 241 w 449"/>
                  <a:gd name="T3" fmla="*/ 0 h 728"/>
                  <a:gd name="T4" fmla="*/ 196 w 449"/>
                  <a:gd name="T5" fmla="*/ 0 h 728"/>
                  <a:gd name="T6" fmla="*/ 0 w 449"/>
                  <a:gd name="T7" fmla="*/ 681 h 728"/>
                  <a:gd name="T8" fmla="*/ 12 w 449"/>
                  <a:gd name="T9" fmla="*/ 728 h 728"/>
                  <a:gd name="T10" fmla="*/ 423 w 449"/>
                  <a:gd name="T11" fmla="*/ 726 h 728"/>
                  <a:gd name="T12" fmla="*/ 449 w 449"/>
                  <a:gd name="T13" fmla="*/ 657 h 728"/>
                </a:gdLst>
                <a:ahLst/>
                <a:cxnLst>
                  <a:cxn ang="0">
                    <a:pos x="T0" y="T1"/>
                  </a:cxn>
                  <a:cxn ang="0">
                    <a:pos x="T2" y="T3"/>
                  </a:cxn>
                  <a:cxn ang="0">
                    <a:pos x="T4" y="T5"/>
                  </a:cxn>
                  <a:cxn ang="0">
                    <a:pos x="T6" y="T7"/>
                  </a:cxn>
                  <a:cxn ang="0">
                    <a:pos x="T8" y="T9"/>
                  </a:cxn>
                  <a:cxn ang="0">
                    <a:pos x="T10" y="T11"/>
                  </a:cxn>
                  <a:cxn ang="0">
                    <a:pos x="T12" y="T13"/>
                  </a:cxn>
                </a:cxnLst>
                <a:rect l="0" t="0" r="r" b="b"/>
                <a:pathLst>
                  <a:path w="449" h="728">
                    <a:moveTo>
                      <a:pt x="449" y="657"/>
                    </a:moveTo>
                    <a:lnTo>
                      <a:pt x="241" y="0"/>
                    </a:lnTo>
                    <a:lnTo>
                      <a:pt x="196" y="0"/>
                    </a:lnTo>
                    <a:lnTo>
                      <a:pt x="0" y="681"/>
                    </a:lnTo>
                    <a:lnTo>
                      <a:pt x="12" y="728"/>
                    </a:lnTo>
                    <a:lnTo>
                      <a:pt x="423" y="726"/>
                    </a:lnTo>
                    <a:lnTo>
                      <a:pt x="449" y="6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83" name="Freeform 7"/>
              <p:cNvSpPr>
                <a:spLocks/>
              </p:cNvSpPr>
              <p:nvPr/>
            </p:nvSpPr>
            <p:spPr bwMode="auto">
              <a:xfrm>
                <a:off x="6579397" y="4144108"/>
                <a:ext cx="125899" cy="2711199"/>
              </a:xfrm>
              <a:custGeom>
                <a:avLst/>
                <a:gdLst>
                  <a:gd name="T0" fmla="*/ 79 w 79"/>
                  <a:gd name="T1" fmla="*/ 1703 h 1703"/>
                  <a:gd name="T2" fmla="*/ 0 w 79"/>
                  <a:gd name="T3" fmla="*/ 1703 h 1703"/>
                  <a:gd name="T4" fmla="*/ 0 w 79"/>
                  <a:gd name="T5" fmla="*/ 33 h 1703"/>
                  <a:gd name="T6" fmla="*/ 38 w 79"/>
                  <a:gd name="T7" fmla="*/ 1 h 1703"/>
                  <a:gd name="T8" fmla="*/ 79 w 79"/>
                  <a:gd name="T9" fmla="*/ 33 h 1703"/>
                  <a:gd name="T10" fmla="*/ 79 w 79"/>
                  <a:gd name="T11" fmla="*/ 1703 h 1703"/>
                </a:gdLst>
                <a:ahLst/>
                <a:cxnLst>
                  <a:cxn ang="0">
                    <a:pos x="T0" y="T1"/>
                  </a:cxn>
                  <a:cxn ang="0">
                    <a:pos x="T2" y="T3"/>
                  </a:cxn>
                  <a:cxn ang="0">
                    <a:pos x="T4" y="T5"/>
                  </a:cxn>
                  <a:cxn ang="0">
                    <a:pos x="T6" y="T7"/>
                  </a:cxn>
                  <a:cxn ang="0">
                    <a:pos x="T8" y="T9"/>
                  </a:cxn>
                  <a:cxn ang="0">
                    <a:pos x="T10" y="T11"/>
                  </a:cxn>
                </a:cxnLst>
                <a:rect l="0" t="0" r="r" b="b"/>
                <a:pathLst>
                  <a:path w="79" h="1703">
                    <a:moveTo>
                      <a:pt x="79" y="1703"/>
                    </a:moveTo>
                    <a:cubicBezTo>
                      <a:pt x="0" y="1703"/>
                      <a:pt x="0" y="1703"/>
                      <a:pt x="0" y="1703"/>
                    </a:cubicBezTo>
                    <a:cubicBezTo>
                      <a:pt x="0" y="33"/>
                      <a:pt x="0" y="33"/>
                      <a:pt x="0" y="33"/>
                    </a:cubicBezTo>
                    <a:cubicBezTo>
                      <a:pt x="0" y="33"/>
                      <a:pt x="5" y="2"/>
                      <a:pt x="38" y="1"/>
                    </a:cubicBezTo>
                    <a:cubicBezTo>
                      <a:pt x="72" y="0"/>
                      <a:pt x="79" y="33"/>
                      <a:pt x="79" y="33"/>
                    </a:cubicBezTo>
                    <a:cubicBezTo>
                      <a:pt x="79" y="1703"/>
                      <a:pt x="79" y="1703"/>
                      <a:pt x="79" y="1703"/>
                    </a:cubicBezTo>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84" name="Freeform 8"/>
              <p:cNvSpPr>
                <a:spLocks/>
              </p:cNvSpPr>
              <p:nvPr/>
            </p:nvSpPr>
            <p:spPr bwMode="auto">
              <a:xfrm>
                <a:off x="6701930" y="4141415"/>
                <a:ext cx="100315" cy="2711872"/>
              </a:xfrm>
              <a:custGeom>
                <a:avLst/>
                <a:gdLst>
                  <a:gd name="T0" fmla="*/ 63 w 63"/>
                  <a:gd name="T1" fmla="*/ 1704 h 1704"/>
                  <a:gd name="T2" fmla="*/ 0 w 63"/>
                  <a:gd name="T3" fmla="*/ 1704 h 1704"/>
                  <a:gd name="T4" fmla="*/ 0 w 63"/>
                  <a:gd name="T5" fmla="*/ 33 h 1704"/>
                  <a:gd name="T6" fmla="*/ 31 w 63"/>
                  <a:gd name="T7" fmla="*/ 1 h 1704"/>
                  <a:gd name="T8" fmla="*/ 63 w 63"/>
                  <a:gd name="T9" fmla="*/ 33 h 1704"/>
                  <a:gd name="T10" fmla="*/ 63 w 63"/>
                  <a:gd name="T11" fmla="*/ 1704 h 1704"/>
                </a:gdLst>
                <a:ahLst/>
                <a:cxnLst>
                  <a:cxn ang="0">
                    <a:pos x="T0" y="T1"/>
                  </a:cxn>
                  <a:cxn ang="0">
                    <a:pos x="T2" y="T3"/>
                  </a:cxn>
                  <a:cxn ang="0">
                    <a:pos x="T4" y="T5"/>
                  </a:cxn>
                  <a:cxn ang="0">
                    <a:pos x="T6" y="T7"/>
                  </a:cxn>
                  <a:cxn ang="0">
                    <a:pos x="T8" y="T9"/>
                  </a:cxn>
                  <a:cxn ang="0">
                    <a:pos x="T10" y="T11"/>
                  </a:cxn>
                </a:cxnLst>
                <a:rect l="0" t="0" r="r" b="b"/>
                <a:pathLst>
                  <a:path w="63" h="1704">
                    <a:moveTo>
                      <a:pt x="63" y="1704"/>
                    </a:moveTo>
                    <a:cubicBezTo>
                      <a:pt x="0" y="1704"/>
                      <a:pt x="0" y="1704"/>
                      <a:pt x="0" y="1704"/>
                    </a:cubicBezTo>
                    <a:cubicBezTo>
                      <a:pt x="0" y="33"/>
                      <a:pt x="0" y="33"/>
                      <a:pt x="0" y="33"/>
                    </a:cubicBezTo>
                    <a:cubicBezTo>
                      <a:pt x="0" y="33"/>
                      <a:pt x="4" y="1"/>
                      <a:pt x="31" y="1"/>
                    </a:cubicBezTo>
                    <a:cubicBezTo>
                      <a:pt x="58" y="0"/>
                      <a:pt x="63" y="33"/>
                      <a:pt x="63" y="33"/>
                    </a:cubicBezTo>
                    <a:cubicBezTo>
                      <a:pt x="63" y="1704"/>
                      <a:pt x="63" y="1704"/>
                      <a:pt x="63" y="1704"/>
                    </a:cubicBezTo>
                  </a:path>
                </a:pathLst>
              </a:custGeom>
              <a:solidFill>
                <a:srgbClr val="3DCE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85" name="Freeform 9"/>
              <p:cNvSpPr>
                <a:spLocks/>
              </p:cNvSpPr>
              <p:nvPr/>
            </p:nvSpPr>
            <p:spPr bwMode="auto">
              <a:xfrm>
                <a:off x="6480429" y="4141415"/>
                <a:ext cx="100315" cy="2711872"/>
              </a:xfrm>
              <a:custGeom>
                <a:avLst/>
                <a:gdLst>
                  <a:gd name="T0" fmla="*/ 63 w 63"/>
                  <a:gd name="T1" fmla="*/ 1704 h 1704"/>
                  <a:gd name="T2" fmla="*/ 0 w 63"/>
                  <a:gd name="T3" fmla="*/ 1704 h 1704"/>
                  <a:gd name="T4" fmla="*/ 0 w 63"/>
                  <a:gd name="T5" fmla="*/ 33 h 1704"/>
                  <a:gd name="T6" fmla="*/ 31 w 63"/>
                  <a:gd name="T7" fmla="*/ 1 h 1704"/>
                  <a:gd name="T8" fmla="*/ 63 w 63"/>
                  <a:gd name="T9" fmla="*/ 33 h 1704"/>
                  <a:gd name="T10" fmla="*/ 63 w 63"/>
                  <a:gd name="T11" fmla="*/ 1704 h 1704"/>
                </a:gdLst>
                <a:ahLst/>
                <a:cxnLst>
                  <a:cxn ang="0">
                    <a:pos x="T0" y="T1"/>
                  </a:cxn>
                  <a:cxn ang="0">
                    <a:pos x="T2" y="T3"/>
                  </a:cxn>
                  <a:cxn ang="0">
                    <a:pos x="T4" y="T5"/>
                  </a:cxn>
                  <a:cxn ang="0">
                    <a:pos x="T6" y="T7"/>
                  </a:cxn>
                  <a:cxn ang="0">
                    <a:pos x="T8" y="T9"/>
                  </a:cxn>
                  <a:cxn ang="0">
                    <a:pos x="T10" y="T11"/>
                  </a:cxn>
                </a:cxnLst>
                <a:rect l="0" t="0" r="r" b="b"/>
                <a:pathLst>
                  <a:path w="63" h="1704">
                    <a:moveTo>
                      <a:pt x="63" y="1704"/>
                    </a:moveTo>
                    <a:cubicBezTo>
                      <a:pt x="0" y="1704"/>
                      <a:pt x="0" y="1704"/>
                      <a:pt x="0" y="1704"/>
                    </a:cubicBezTo>
                    <a:cubicBezTo>
                      <a:pt x="0" y="33"/>
                      <a:pt x="0" y="33"/>
                      <a:pt x="0" y="33"/>
                    </a:cubicBezTo>
                    <a:cubicBezTo>
                      <a:pt x="0" y="33"/>
                      <a:pt x="4" y="1"/>
                      <a:pt x="31" y="1"/>
                    </a:cubicBezTo>
                    <a:cubicBezTo>
                      <a:pt x="58" y="0"/>
                      <a:pt x="63" y="33"/>
                      <a:pt x="63" y="33"/>
                    </a:cubicBezTo>
                    <a:lnTo>
                      <a:pt x="63" y="1704"/>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86" name="Freeform 10"/>
              <p:cNvSpPr>
                <a:spLocks/>
              </p:cNvSpPr>
              <p:nvPr/>
            </p:nvSpPr>
            <p:spPr bwMode="auto">
              <a:xfrm>
                <a:off x="6576031" y="3714572"/>
                <a:ext cx="131958" cy="191204"/>
              </a:xfrm>
              <a:custGeom>
                <a:avLst/>
                <a:gdLst>
                  <a:gd name="T0" fmla="*/ 0 w 83"/>
                  <a:gd name="T1" fmla="*/ 111 h 120"/>
                  <a:gd name="T2" fmla="*/ 83 w 83"/>
                  <a:gd name="T3" fmla="*/ 113 h 120"/>
                  <a:gd name="T4" fmla="*/ 50 w 83"/>
                  <a:gd name="T5" fmla="*/ 0 h 120"/>
                  <a:gd name="T6" fmla="*/ 29 w 83"/>
                  <a:gd name="T7" fmla="*/ 0 h 120"/>
                  <a:gd name="T8" fmla="*/ 0 w 83"/>
                  <a:gd name="T9" fmla="*/ 111 h 120"/>
                </a:gdLst>
                <a:ahLst/>
                <a:cxnLst>
                  <a:cxn ang="0">
                    <a:pos x="T0" y="T1"/>
                  </a:cxn>
                  <a:cxn ang="0">
                    <a:pos x="T2" y="T3"/>
                  </a:cxn>
                  <a:cxn ang="0">
                    <a:pos x="T4" y="T5"/>
                  </a:cxn>
                  <a:cxn ang="0">
                    <a:pos x="T6" y="T7"/>
                  </a:cxn>
                  <a:cxn ang="0">
                    <a:pos x="T8" y="T9"/>
                  </a:cxn>
                </a:cxnLst>
                <a:rect l="0" t="0" r="r" b="b"/>
                <a:pathLst>
                  <a:path w="83" h="120">
                    <a:moveTo>
                      <a:pt x="0" y="111"/>
                    </a:moveTo>
                    <a:cubicBezTo>
                      <a:pt x="0" y="111"/>
                      <a:pt x="40" y="120"/>
                      <a:pt x="83" y="113"/>
                    </a:cubicBezTo>
                    <a:cubicBezTo>
                      <a:pt x="50" y="0"/>
                      <a:pt x="50" y="0"/>
                      <a:pt x="50" y="0"/>
                    </a:cubicBezTo>
                    <a:cubicBezTo>
                      <a:pt x="29" y="0"/>
                      <a:pt x="29" y="0"/>
                      <a:pt x="29" y="0"/>
                    </a:cubicBezTo>
                    <a:cubicBezTo>
                      <a:pt x="0" y="111"/>
                      <a:pt x="0" y="111"/>
                      <a:pt x="0" y="111"/>
                    </a:cubicBezTo>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87" name="Freeform 55"/>
              <p:cNvSpPr>
                <a:spLocks/>
              </p:cNvSpPr>
              <p:nvPr/>
            </p:nvSpPr>
            <p:spPr bwMode="auto">
              <a:xfrm>
                <a:off x="6655475" y="3713225"/>
                <a:ext cx="234293" cy="3142082"/>
              </a:xfrm>
              <a:custGeom>
                <a:avLst/>
                <a:gdLst>
                  <a:gd name="T0" fmla="*/ 24 w 147"/>
                  <a:gd name="T1" fmla="*/ 0 h 1974"/>
                  <a:gd name="T2" fmla="*/ 0 w 147"/>
                  <a:gd name="T3" fmla="*/ 1 h 1974"/>
                  <a:gd name="T4" fmla="*/ 33 w 147"/>
                  <a:gd name="T5" fmla="*/ 114 h 1974"/>
                  <a:gd name="T6" fmla="*/ 33 w 147"/>
                  <a:gd name="T7" fmla="*/ 114 h 1974"/>
                  <a:gd name="T8" fmla="*/ 87 w 147"/>
                  <a:gd name="T9" fmla="*/ 284 h 1974"/>
                  <a:gd name="T10" fmla="*/ 86 w 147"/>
                  <a:gd name="T11" fmla="*/ 286 h 1974"/>
                  <a:gd name="T12" fmla="*/ 92 w 147"/>
                  <a:gd name="T13" fmla="*/ 302 h 1974"/>
                  <a:gd name="T14" fmla="*/ 92 w 147"/>
                  <a:gd name="T15" fmla="*/ 1973 h 1974"/>
                  <a:gd name="T16" fmla="*/ 31 w 147"/>
                  <a:gd name="T17" fmla="*/ 1973 h 1974"/>
                  <a:gd name="T18" fmla="*/ 31 w 147"/>
                  <a:gd name="T19" fmla="*/ 1974 h 1974"/>
                  <a:gd name="T20" fmla="*/ 147 w 147"/>
                  <a:gd name="T21" fmla="*/ 1974 h 1974"/>
                  <a:gd name="T22" fmla="*/ 132 w 147"/>
                  <a:gd name="T23" fmla="*/ 290 h 1974"/>
                  <a:gd name="T24" fmla="*/ 24 w 147"/>
                  <a:gd name="T25" fmla="*/ 0 h 1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974">
                    <a:moveTo>
                      <a:pt x="24" y="0"/>
                    </a:moveTo>
                    <a:cubicBezTo>
                      <a:pt x="0" y="1"/>
                      <a:pt x="0" y="1"/>
                      <a:pt x="0" y="1"/>
                    </a:cubicBezTo>
                    <a:cubicBezTo>
                      <a:pt x="33" y="114"/>
                      <a:pt x="33" y="114"/>
                      <a:pt x="33" y="114"/>
                    </a:cubicBezTo>
                    <a:cubicBezTo>
                      <a:pt x="33" y="114"/>
                      <a:pt x="33" y="114"/>
                      <a:pt x="33" y="114"/>
                    </a:cubicBezTo>
                    <a:cubicBezTo>
                      <a:pt x="87" y="284"/>
                      <a:pt x="87" y="284"/>
                      <a:pt x="87" y="284"/>
                    </a:cubicBezTo>
                    <a:cubicBezTo>
                      <a:pt x="86" y="286"/>
                      <a:pt x="86" y="286"/>
                      <a:pt x="86" y="286"/>
                    </a:cubicBezTo>
                    <a:cubicBezTo>
                      <a:pt x="91" y="294"/>
                      <a:pt x="92" y="302"/>
                      <a:pt x="92" y="302"/>
                    </a:cubicBezTo>
                    <a:cubicBezTo>
                      <a:pt x="92" y="1973"/>
                      <a:pt x="92" y="1973"/>
                      <a:pt x="92" y="1973"/>
                    </a:cubicBezTo>
                    <a:cubicBezTo>
                      <a:pt x="31" y="1973"/>
                      <a:pt x="31" y="1973"/>
                      <a:pt x="31" y="1973"/>
                    </a:cubicBezTo>
                    <a:cubicBezTo>
                      <a:pt x="31" y="1974"/>
                      <a:pt x="31" y="1974"/>
                      <a:pt x="31" y="1974"/>
                    </a:cubicBezTo>
                    <a:cubicBezTo>
                      <a:pt x="147" y="1974"/>
                      <a:pt x="147" y="1974"/>
                      <a:pt x="147" y="1974"/>
                    </a:cubicBezTo>
                    <a:cubicBezTo>
                      <a:pt x="132" y="290"/>
                      <a:pt x="132" y="290"/>
                      <a:pt x="132" y="290"/>
                    </a:cubicBezTo>
                    <a:cubicBezTo>
                      <a:pt x="24" y="0"/>
                      <a:pt x="24" y="0"/>
                      <a:pt x="24" y="0"/>
                    </a:cubicBezTo>
                  </a:path>
                </a:pathLst>
              </a:custGeom>
              <a:solidFill>
                <a:srgbClr val="9C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88" name="Freeform 56"/>
              <p:cNvSpPr>
                <a:spLocks/>
              </p:cNvSpPr>
              <p:nvPr/>
            </p:nvSpPr>
            <p:spPr bwMode="auto">
              <a:xfrm>
                <a:off x="6639990" y="3894331"/>
                <a:ext cx="154175" cy="294886"/>
              </a:xfrm>
              <a:custGeom>
                <a:avLst/>
                <a:gdLst>
                  <a:gd name="T0" fmla="*/ 43 w 97"/>
                  <a:gd name="T1" fmla="*/ 0 h 185"/>
                  <a:gd name="T2" fmla="*/ 8 w 97"/>
                  <a:gd name="T3" fmla="*/ 3 h 185"/>
                  <a:gd name="T4" fmla="*/ 0 w 97"/>
                  <a:gd name="T5" fmla="*/ 3 h 185"/>
                  <a:gd name="T6" fmla="*/ 0 w 97"/>
                  <a:gd name="T7" fmla="*/ 158 h 185"/>
                  <a:gd name="T8" fmla="*/ 0 w 97"/>
                  <a:gd name="T9" fmla="*/ 158 h 185"/>
                  <a:gd name="T10" fmla="*/ 1 w 97"/>
                  <a:gd name="T11" fmla="*/ 158 h 185"/>
                  <a:gd name="T12" fmla="*/ 39 w 97"/>
                  <a:gd name="T13" fmla="*/ 185 h 185"/>
                  <a:gd name="T14" fmla="*/ 70 w 97"/>
                  <a:gd name="T15" fmla="*/ 156 h 185"/>
                  <a:gd name="T16" fmla="*/ 71 w 97"/>
                  <a:gd name="T17" fmla="*/ 156 h 185"/>
                  <a:gd name="T18" fmla="*/ 96 w 97"/>
                  <a:gd name="T19" fmla="*/ 172 h 185"/>
                  <a:gd name="T20" fmla="*/ 97 w 97"/>
                  <a:gd name="T21" fmla="*/ 170 h 185"/>
                  <a:gd name="T22" fmla="*/ 43 w 97"/>
                  <a:gd name="T23"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85">
                    <a:moveTo>
                      <a:pt x="43" y="0"/>
                    </a:moveTo>
                    <a:cubicBezTo>
                      <a:pt x="31" y="2"/>
                      <a:pt x="19" y="3"/>
                      <a:pt x="8" y="3"/>
                    </a:cubicBezTo>
                    <a:cubicBezTo>
                      <a:pt x="5" y="3"/>
                      <a:pt x="3" y="3"/>
                      <a:pt x="0" y="3"/>
                    </a:cubicBezTo>
                    <a:cubicBezTo>
                      <a:pt x="0" y="158"/>
                      <a:pt x="0" y="158"/>
                      <a:pt x="0" y="158"/>
                    </a:cubicBezTo>
                    <a:cubicBezTo>
                      <a:pt x="0" y="158"/>
                      <a:pt x="0" y="158"/>
                      <a:pt x="0" y="158"/>
                    </a:cubicBezTo>
                    <a:cubicBezTo>
                      <a:pt x="1" y="158"/>
                      <a:pt x="1" y="158"/>
                      <a:pt x="1" y="158"/>
                    </a:cubicBezTo>
                    <a:cubicBezTo>
                      <a:pt x="26" y="158"/>
                      <a:pt x="36" y="176"/>
                      <a:pt x="39" y="185"/>
                    </a:cubicBezTo>
                    <a:cubicBezTo>
                      <a:pt x="41" y="178"/>
                      <a:pt x="47" y="156"/>
                      <a:pt x="70" y="156"/>
                    </a:cubicBezTo>
                    <a:cubicBezTo>
                      <a:pt x="70" y="156"/>
                      <a:pt x="70" y="156"/>
                      <a:pt x="71" y="156"/>
                    </a:cubicBezTo>
                    <a:cubicBezTo>
                      <a:pt x="84" y="156"/>
                      <a:pt x="92" y="164"/>
                      <a:pt x="96" y="172"/>
                    </a:cubicBezTo>
                    <a:cubicBezTo>
                      <a:pt x="97" y="170"/>
                      <a:pt x="97" y="170"/>
                      <a:pt x="97" y="170"/>
                    </a:cubicBezTo>
                    <a:cubicBezTo>
                      <a:pt x="43" y="0"/>
                      <a:pt x="43" y="0"/>
                      <a:pt x="43" y="0"/>
                    </a:cubicBezTo>
                  </a:path>
                </a:pathLst>
              </a:custGeom>
              <a:solidFill>
                <a:srgbClr val="C2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89" name="Freeform 57"/>
              <p:cNvSpPr>
                <a:spLocks/>
              </p:cNvSpPr>
              <p:nvPr/>
            </p:nvSpPr>
            <p:spPr bwMode="auto">
              <a:xfrm>
                <a:off x="6639990" y="4146128"/>
                <a:ext cx="65306" cy="2709179"/>
              </a:xfrm>
              <a:custGeom>
                <a:avLst/>
                <a:gdLst>
                  <a:gd name="T0" fmla="*/ 1 w 41"/>
                  <a:gd name="T1" fmla="*/ 0 h 1702"/>
                  <a:gd name="T2" fmla="*/ 0 w 41"/>
                  <a:gd name="T3" fmla="*/ 0 h 1702"/>
                  <a:gd name="T4" fmla="*/ 0 w 41"/>
                  <a:gd name="T5" fmla="*/ 0 h 1702"/>
                  <a:gd name="T6" fmla="*/ 0 w 41"/>
                  <a:gd name="T7" fmla="*/ 1702 h 1702"/>
                  <a:gd name="T8" fmla="*/ 41 w 41"/>
                  <a:gd name="T9" fmla="*/ 1702 h 1702"/>
                  <a:gd name="T10" fmla="*/ 41 w 41"/>
                  <a:gd name="T11" fmla="*/ 1701 h 1702"/>
                  <a:gd name="T12" fmla="*/ 39 w 41"/>
                  <a:gd name="T13" fmla="*/ 1701 h 1702"/>
                  <a:gd name="T14" fmla="*/ 39 w 41"/>
                  <a:gd name="T15" fmla="*/ 30 h 1702"/>
                  <a:gd name="T16" fmla="*/ 39 w 41"/>
                  <a:gd name="T17" fmla="*/ 27 h 1702"/>
                  <a:gd name="T18" fmla="*/ 1 w 41"/>
                  <a:gd name="T19" fmla="*/ 0 h 1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1702">
                    <a:moveTo>
                      <a:pt x="1" y="0"/>
                    </a:moveTo>
                    <a:cubicBezTo>
                      <a:pt x="1" y="0"/>
                      <a:pt x="1" y="0"/>
                      <a:pt x="0" y="0"/>
                    </a:cubicBezTo>
                    <a:cubicBezTo>
                      <a:pt x="0" y="0"/>
                      <a:pt x="0" y="0"/>
                      <a:pt x="0" y="0"/>
                    </a:cubicBezTo>
                    <a:cubicBezTo>
                      <a:pt x="0" y="1702"/>
                      <a:pt x="0" y="1702"/>
                      <a:pt x="0" y="1702"/>
                    </a:cubicBezTo>
                    <a:cubicBezTo>
                      <a:pt x="41" y="1702"/>
                      <a:pt x="41" y="1702"/>
                      <a:pt x="41" y="1702"/>
                    </a:cubicBezTo>
                    <a:cubicBezTo>
                      <a:pt x="41" y="1701"/>
                      <a:pt x="41" y="1701"/>
                      <a:pt x="41" y="1701"/>
                    </a:cubicBezTo>
                    <a:cubicBezTo>
                      <a:pt x="39" y="1701"/>
                      <a:pt x="39" y="1701"/>
                      <a:pt x="39" y="1701"/>
                    </a:cubicBezTo>
                    <a:cubicBezTo>
                      <a:pt x="39" y="30"/>
                      <a:pt x="39" y="30"/>
                      <a:pt x="39" y="30"/>
                    </a:cubicBezTo>
                    <a:cubicBezTo>
                      <a:pt x="39" y="30"/>
                      <a:pt x="39" y="29"/>
                      <a:pt x="39" y="27"/>
                    </a:cubicBezTo>
                    <a:cubicBezTo>
                      <a:pt x="36" y="18"/>
                      <a:pt x="26" y="0"/>
                      <a:pt x="1" y="0"/>
                    </a:cubicBezTo>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90" name="Freeform 58"/>
              <p:cNvSpPr>
                <a:spLocks/>
              </p:cNvSpPr>
              <p:nvPr/>
            </p:nvSpPr>
            <p:spPr bwMode="auto">
              <a:xfrm>
                <a:off x="6701930" y="4142762"/>
                <a:ext cx="100315" cy="2710525"/>
              </a:xfrm>
              <a:custGeom>
                <a:avLst/>
                <a:gdLst>
                  <a:gd name="T0" fmla="*/ 32 w 63"/>
                  <a:gd name="T1" fmla="*/ 0 h 1703"/>
                  <a:gd name="T2" fmla="*/ 31 w 63"/>
                  <a:gd name="T3" fmla="*/ 0 h 1703"/>
                  <a:gd name="T4" fmla="*/ 0 w 63"/>
                  <a:gd name="T5" fmla="*/ 29 h 1703"/>
                  <a:gd name="T6" fmla="*/ 0 w 63"/>
                  <a:gd name="T7" fmla="*/ 32 h 1703"/>
                  <a:gd name="T8" fmla="*/ 0 w 63"/>
                  <a:gd name="T9" fmla="*/ 1703 h 1703"/>
                  <a:gd name="T10" fmla="*/ 2 w 63"/>
                  <a:gd name="T11" fmla="*/ 1703 h 1703"/>
                  <a:gd name="T12" fmla="*/ 63 w 63"/>
                  <a:gd name="T13" fmla="*/ 1703 h 1703"/>
                  <a:gd name="T14" fmla="*/ 63 w 63"/>
                  <a:gd name="T15" fmla="*/ 32 h 1703"/>
                  <a:gd name="T16" fmla="*/ 57 w 63"/>
                  <a:gd name="T17" fmla="*/ 16 h 1703"/>
                  <a:gd name="T18" fmla="*/ 32 w 63"/>
                  <a:gd name="T19"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1703">
                    <a:moveTo>
                      <a:pt x="32" y="0"/>
                    </a:moveTo>
                    <a:cubicBezTo>
                      <a:pt x="31" y="0"/>
                      <a:pt x="31" y="0"/>
                      <a:pt x="31" y="0"/>
                    </a:cubicBezTo>
                    <a:cubicBezTo>
                      <a:pt x="8" y="0"/>
                      <a:pt x="2" y="22"/>
                      <a:pt x="0" y="29"/>
                    </a:cubicBezTo>
                    <a:cubicBezTo>
                      <a:pt x="0" y="31"/>
                      <a:pt x="0" y="32"/>
                      <a:pt x="0" y="32"/>
                    </a:cubicBezTo>
                    <a:cubicBezTo>
                      <a:pt x="0" y="1703"/>
                      <a:pt x="0" y="1703"/>
                      <a:pt x="0" y="1703"/>
                    </a:cubicBezTo>
                    <a:cubicBezTo>
                      <a:pt x="2" y="1703"/>
                      <a:pt x="2" y="1703"/>
                      <a:pt x="2" y="1703"/>
                    </a:cubicBezTo>
                    <a:cubicBezTo>
                      <a:pt x="63" y="1703"/>
                      <a:pt x="63" y="1703"/>
                      <a:pt x="63" y="1703"/>
                    </a:cubicBezTo>
                    <a:cubicBezTo>
                      <a:pt x="63" y="32"/>
                      <a:pt x="63" y="32"/>
                      <a:pt x="63" y="32"/>
                    </a:cubicBezTo>
                    <a:cubicBezTo>
                      <a:pt x="63" y="32"/>
                      <a:pt x="62" y="24"/>
                      <a:pt x="57" y="16"/>
                    </a:cubicBezTo>
                    <a:cubicBezTo>
                      <a:pt x="53" y="8"/>
                      <a:pt x="45" y="0"/>
                      <a:pt x="32" y="0"/>
                    </a:cubicBezTo>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91" name="Freeform 59"/>
              <p:cNvSpPr>
                <a:spLocks/>
              </p:cNvSpPr>
              <p:nvPr/>
            </p:nvSpPr>
            <p:spPr bwMode="auto">
              <a:xfrm>
                <a:off x="6639990" y="3714572"/>
                <a:ext cx="67999" cy="184472"/>
              </a:xfrm>
              <a:custGeom>
                <a:avLst/>
                <a:gdLst>
                  <a:gd name="T0" fmla="*/ 10 w 43"/>
                  <a:gd name="T1" fmla="*/ 0 h 116"/>
                  <a:gd name="T2" fmla="*/ 0 w 43"/>
                  <a:gd name="T3" fmla="*/ 0 h 116"/>
                  <a:gd name="T4" fmla="*/ 0 w 43"/>
                  <a:gd name="T5" fmla="*/ 116 h 116"/>
                  <a:gd name="T6" fmla="*/ 8 w 43"/>
                  <a:gd name="T7" fmla="*/ 116 h 116"/>
                  <a:gd name="T8" fmla="*/ 43 w 43"/>
                  <a:gd name="T9" fmla="*/ 113 h 116"/>
                  <a:gd name="T10" fmla="*/ 43 w 43"/>
                  <a:gd name="T11" fmla="*/ 113 h 116"/>
                  <a:gd name="T12" fmla="*/ 10 w 43"/>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43" h="116">
                    <a:moveTo>
                      <a:pt x="10" y="0"/>
                    </a:moveTo>
                    <a:cubicBezTo>
                      <a:pt x="0" y="0"/>
                      <a:pt x="0" y="0"/>
                      <a:pt x="0" y="0"/>
                    </a:cubicBezTo>
                    <a:cubicBezTo>
                      <a:pt x="0" y="116"/>
                      <a:pt x="0" y="116"/>
                      <a:pt x="0" y="116"/>
                    </a:cubicBezTo>
                    <a:cubicBezTo>
                      <a:pt x="3" y="116"/>
                      <a:pt x="5" y="116"/>
                      <a:pt x="8" y="116"/>
                    </a:cubicBezTo>
                    <a:cubicBezTo>
                      <a:pt x="19" y="116"/>
                      <a:pt x="31" y="115"/>
                      <a:pt x="43" y="113"/>
                    </a:cubicBezTo>
                    <a:cubicBezTo>
                      <a:pt x="43" y="113"/>
                      <a:pt x="43" y="113"/>
                      <a:pt x="43" y="113"/>
                    </a:cubicBezTo>
                    <a:cubicBezTo>
                      <a:pt x="10" y="0"/>
                      <a:pt x="10" y="0"/>
                      <a:pt x="10"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92" name="Group 13"/>
            <p:cNvGrpSpPr/>
            <p:nvPr/>
          </p:nvGrpSpPr>
          <p:grpSpPr>
            <a:xfrm>
              <a:off x="3662601" y="2104258"/>
              <a:ext cx="908894" cy="900311"/>
              <a:chOff x="4883468" y="2805677"/>
              <a:chExt cx="1211858" cy="1200415"/>
            </a:xfrm>
          </p:grpSpPr>
          <p:sp>
            <p:nvSpPr>
              <p:cNvPr id="93" name="Freeform 74"/>
              <p:cNvSpPr>
                <a:spLocks/>
              </p:cNvSpPr>
              <p:nvPr/>
            </p:nvSpPr>
            <p:spPr bwMode="auto">
              <a:xfrm>
                <a:off x="4964931" y="2888488"/>
                <a:ext cx="1130395" cy="1117604"/>
              </a:xfrm>
              <a:custGeom>
                <a:avLst/>
                <a:gdLst>
                  <a:gd name="T0" fmla="*/ 363 w 710"/>
                  <a:gd name="T1" fmla="*/ 0 h 702"/>
                  <a:gd name="T2" fmla="*/ 270 w 710"/>
                  <a:gd name="T3" fmla="*/ 13 h 702"/>
                  <a:gd name="T4" fmla="*/ 51 w 710"/>
                  <a:gd name="T5" fmla="*/ 418 h 702"/>
                  <a:gd name="T6" fmla="*/ 363 w 710"/>
                  <a:gd name="T7" fmla="*/ 651 h 702"/>
                  <a:gd name="T8" fmla="*/ 456 w 710"/>
                  <a:gd name="T9" fmla="*/ 637 h 702"/>
                  <a:gd name="T10" fmla="*/ 470 w 710"/>
                  <a:gd name="T11" fmla="*/ 633 h 702"/>
                  <a:gd name="T12" fmla="*/ 628 w 710"/>
                  <a:gd name="T13" fmla="*/ 702 h 702"/>
                  <a:gd name="T14" fmla="*/ 597 w 710"/>
                  <a:gd name="T15" fmla="*/ 551 h 702"/>
                  <a:gd name="T16" fmla="*/ 675 w 710"/>
                  <a:gd name="T17" fmla="*/ 232 h 702"/>
                  <a:gd name="T18" fmla="*/ 363 w 710"/>
                  <a:gd name="T19" fmla="*/ 0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702">
                    <a:moveTo>
                      <a:pt x="363" y="0"/>
                    </a:moveTo>
                    <a:cubicBezTo>
                      <a:pt x="332" y="0"/>
                      <a:pt x="301" y="4"/>
                      <a:pt x="270" y="13"/>
                    </a:cubicBezTo>
                    <a:cubicBezTo>
                      <a:pt x="98" y="65"/>
                      <a:pt x="0" y="246"/>
                      <a:pt x="51" y="418"/>
                    </a:cubicBezTo>
                    <a:cubicBezTo>
                      <a:pt x="93" y="560"/>
                      <a:pt x="223" y="651"/>
                      <a:pt x="363" y="651"/>
                    </a:cubicBezTo>
                    <a:cubicBezTo>
                      <a:pt x="394" y="651"/>
                      <a:pt x="425" y="647"/>
                      <a:pt x="456" y="637"/>
                    </a:cubicBezTo>
                    <a:cubicBezTo>
                      <a:pt x="461" y="636"/>
                      <a:pt x="465" y="634"/>
                      <a:pt x="470" y="633"/>
                    </a:cubicBezTo>
                    <a:cubicBezTo>
                      <a:pt x="628" y="702"/>
                      <a:pt x="628" y="702"/>
                      <a:pt x="628" y="702"/>
                    </a:cubicBezTo>
                    <a:cubicBezTo>
                      <a:pt x="597" y="551"/>
                      <a:pt x="597" y="551"/>
                      <a:pt x="597" y="551"/>
                    </a:cubicBezTo>
                    <a:cubicBezTo>
                      <a:pt x="676" y="469"/>
                      <a:pt x="710" y="349"/>
                      <a:pt x="675" y="232"/>
                    </a:cubicBezTo>
                    <a:cubicBezTo>
                      <a:pt x="633" y="91"/>
                      <a:pt x="503" y="0"/>
                      <a:pt x="363" y="0"/>
                    </a:cubicBezTo>
                  </a:path>
                </a:pathLst>
              </a:custGeom>
              <a:solidFill>
                <a:srgbClr val="C7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94" name="Freeform 75"/>
              <p:cNvSpPr>
                <a:spLocks/>
              </p:cNvSpPr>
              <p:nvPr/>
            </p:nvSpPr>
            <p:spPr bwMode="auto">
              <a:xfrm>
                <a:off x="4883468" y="2805677"/>
                <a:ext cx="1130395" cy="1178197"/>
              </a:xfrm>
              <a:custGeom>
                <a:avLst/>
                <a:gdLst>
                  <a:gd name="T0" fmla="*/ 675 w 710"/>
                  <a:gd name="T1" fmla="*/ 271 h 740"/>
                  <a:gd name="T2" fmla="*/ 270 w 710"/>
                  <a:gd name="T3" fmla="*/ 52 h 740"/>
                  <a:gd name="T4" fmla="*/ 52 w 710"/>
                  <a:gd name="T5" fmla="*/ 457 h 740"/>
                  <a:gd name="T6" fmla="*/ 456 w 710"/>
                  <a:gd name="T7" fmla="*/ 676 h 740"/>
                  <a:gd name="T8" fmla="*/ 471 w 710"/>
                  <a:gd name="T9" fmla="*/ 671 h 740"/>
                  <a:gd name="T10" fmla="*/ 628 w 710"/>
                  <a:gd name="T11" fmla="*/ 740 h 740"/>
                  <a:gd name="T12" fmla="*/ 598 w 710"/>
                  <a:gd name="T13" fmla="*/ 589 h 740"/>
                  <a:gd name="T14" fmla="*/ 675 w 710"/>
                  <a:gd name="T15" fmla="*/ 271 h 7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0" h="740">
                    <a:moveTo>
                      <a:pt x="675" y="271"/>
                    </a:moveTo>
                    <a:cubicBezTo>
                      <a:pt x="624" y="98"/>
                      <a:pt x="443" y="0"/>
                      <a:pt x="270" y="52"/>
                    </a:cubicBezTo>
                    <a:cubicBezTo>
                      <a:pt x="98" y="103"/>
                      <a:pt x="0" y="285"/>
                      <a:pt x="52" y="457"/>
                    </a:cubicBezTo>
                    <a:cubicBezTo>
                      <a:pt x="103" y="629"/>
                      <a:pt x="284" y="727"/>
                      <a:pt x="456" y="676"/>
                    </a:cubicBezTo>
                    <a:cubicBezTo>
                      <a:pt x="461" y="674"/>
                      <a:pt x="466" y="673"/>
                      <a:pt x="471" y="671"/>
                    </a:cubicBezTo>
                    <a:cubicBezTo>
                      <a:pt x="628" y="740"/>
                      <a:pt x="628" y="740"/>
                      <a:pt x="628" y="740"/>
                    </a:cubicBezTo>
                    <a:cubicBezTo>
                      <a:pt x="598" y="589"/>
                      <a:pt x="598" y="589"/>
                      <a:pt x="598" y="589"/>
                    </a:cubicBezTo>
                    <a:cubicBezTo>
                      <a:pt x="676" y="508"/>
                      <a:pt x="710" y="387"/>
                      <a:pt x="675" y="271"/>
                    </a:cubicBezTo>
                    <a:close/>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95" name="Freeform 78"/>
              <p:cNvSpPr>
                <a:spLocks noEditPoints="1"/>
              </p:cNvSpPr>
              <p:nvPr/>
            </p:nvSpPr>
            <p:spPr bwMode="auto">
              <a:xfrm>
                <a:off x="5276649" y="3155770"/>
                <a:ext cx="407993" cy="299599"/>
              </a:xfrm>
              <a:custGeom>
                <a:avLst/>
                <a:gdLst>
                  <a:gd name="T0" fmla="*/ 256 w 256"/>
                  <a:gd name="T1" fmla="*/ 7 h 188"/>
                  <a:gd name="T2" fmla="*/ 249 w 256"/>
                  <a:gd name="T3" fmla="*/ 0 h 188"/>
                  <a:gd name="T4" fmla="*/ 7 w 256"/>
                  <a:gd name="T5" fmla="*/ 0 h 188"/>
                  <a:gd name="T6" fmla="*/ 0 w 256"/>
                  <a:gd name="T7" fmla="*/ 7 h 188"/>
                  <a:gd name="T8" fmla="*/ 0 w 256"/>
                  <a:gd name="T9" fmla="*/ 181 h 188"/>
                  <a:gd name="T10" fmla="*/ 7 w 256"/>
                  <a:gd name="T11" fmla="*/ 188 h 188"/>
                  <a:gd name="T12" fmla="*/ 249 w 256"/>
                  <a:gd name="T13" fmla="*/ 188 h 188"/>
                  <a:gd name="T14" fmla="*/ 256 w 256"/>
                  <a:gd name="T15" fmla="*/ 181 h 188"/>
                  <a:gd name="T16" fmla="*/ 256 w 256"/>
                  <a:gd name="T17" fmla="*/ 7 h 188"/>
                  <a:gd name="T18" fmla="*/ 219 w 256"/>
                  <a:gd name="T19" fmla="*/ 155 h 188"/>
                  <a:gd name="T20" fmla="*/ 214 w 256"/>
                  <a:gd name="T21" fmla="*/ 160 h 188"/>
                  <a:gd name="T22" fmla="*/ 37 w 256"/>
                  <a:gd name="T23" fmla="*/ 160 h 188"/>
                  <a:gd name="T24" fmla="*/ 32 w 256"/>
                  <a:gd name="T25" fmla="*/ 155 h 188"/>
                  <a:gd name="T26" fmla="*/ 32 w 256"/>
                  <a:gd name="T27" fmla="*/ 29 h 188"/>
                  <a:gd name="T28" fmla="*/ 37 w 256"/>
                  <a:gd name="T29" fmla="*/ 24 h 188"/>
                  <a:gd name="T30" fmla="*/ 214 w 256"/>
                  <a:gd name="T31" fmla="*/ 24 h 188"/>
                  <a:gd name="T32" fmla="*/ 219 w 256"/>
                  <a:gd name="T33" fmla="*/ 29 h 188"/>
                  <a:gd name="T34" fmla="*/ 219 w 256"/>
                  <a:gd name="T35" fmla="*/ 15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188">
                    <a:moveTo>
                      <a:pt x="256" y="7"/>
                    </a:moveTo>
                    <a:cubicBezTo>
                      <a:pt x="256" y="3"/>
                      <a:pt x="253" y="0"/>
                      <a:pt x="249" y="0"/>
                    </a:cubicBezTo>
                    <a:cubicBezTo>
                      <a:pt x="7" y="0"/>
                      <a:pt x="7" y="0"/>
                      <a:pt x="7" y="0"/>
                    </a:cubicBezTo>
                    <a:cubicBezTo>
                      <a:pt x="3" y="0"/>
                      <a:pt x="0" y="3"/>
                      <a:pt x="0" y="7"/>
                    </a:cubicBezTo>
                    <a:cubicBezTo>
                      <a:pt x="0" y="181"/>
                      <a:pt x="0" y="181"/>
                      <a:pt x="0" y="181"/>
                    </a:cubicBezTo>
                    <a:cubicBezTo>
                      <a:pt x="0" y="185"/>
                      <a:pt x="3" y="188"/>
                      <a:pt x="7" y="188"/>
                    </a:cubicBezTo>
                    <a:cubicBezTo>
                      <a:pt x="249" y="188"/>
                      <a:pt x="249" y="188"/>
                      <a:pt x="249" y="188"/>
                    </a:cubicBezTo>
                    <a:cubicBezTo>
                      <a:pt x="253" y="188"/>
                      <a:pt x="256" y="185"/>
                      <a:pt x="256" y="181"/>
                    </a:cubicBezTo>
                    <a:lnTo>
                      <a:pt x="256" y="7"/>
                    </a:lnTo>
                    <a:close/>
                    <a:moveTo>
                      <a:pt x="219" y="155"/>
                    </a:moveTo>
                    <a:cubicBezTo>
                      <a:pt x="219" y="158"/>
                      <a:pt x="217" y="160"/>
                      <a:pt x="214" y="160"/>
                    </a:cubicBezTo>
                    <a:cubicBezTo>
                      <a:pt x="37" y="160"/>
                      <a:pt x="37" y="160"/>
                      <a:pt x="37" y="160"/>
                    </a:cubicBezTo>
                    <a:cubicBezTo>
                      <a:pt x="34" y="160"/>
                      <a:pt x="32" y="158"/>
                      <a:pt x="32" y="155"/>
                    </a:cubicBezTo>
                    <a:cubicBezTo>
                      <a:pt x="32" y="29"/>
                      <a:pt x="32" y="29"/>
                      <a:pt x="32" y="29"/>
                    </a:cubicBezTo>
                    <a:cubicBezTo>
                      <a:pt x="32" y="26"/>
                      <a:pt x="34" y="24"/>
                      <a:pt x="37" y="24"/>
                    </a:cubicBezTo>
                    <a:cubicBezTo>
                      <a:pt x="214" y="24"/>
                      <a:pt x="214" y="24"/>
                      <a:pt x="214" y="24"/>
                    </a:cubicBezTo>
                    <a:cubicBezTo>
                      <a:pt x="217" y="24"/>
                      <a:pt x="219" y="26"/>
                      <a:pt x="219" y="29"/>
                    </a:cubicBezTo>
                    <a:lnTo>
                      <a:pt x="219" y="1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96" name="Freeform 79"/>
              <p:cNvSpPr>
                <a:spLocks noEditPoints="1"/>
              </p:cNvSpPr>
              <p:nvPr/>
            </p:nvSpPr>
            <p:spPr bwMode="auto">
              <a:xfrm>
                <a:off x="5191145" y="3474220"/>
                <a:ext cx="578999" cy="127245"/>
              </a:xfrm>
              <a:custGeom>
                <a:avLst/>
                <a:gdLst>
                  <a:gd name="T0" fmla="*/ 317 w 364"/>
                  <a:gd name="T1" fmla="*/ 7 h 80"/>
                  <a:gd name="T2" fmla="*/ 310 w 364"/>
                  <a:gd name="T3" fmla="*/ 0 h 80"/>
                  <a:gd name="T4" fmla="*/ 54 w 364"/>
                  <a:gd name="T5" fmla="*/ 0 h 80"/>
                  <a:gd name="T6" fmla="*/ 47 w 364"/>
                  <a:gd name="T7" fmla="*/ 7 h 80"/>
                  <a:gd name="T8" fmla="*/ 0 w 364"/>
                  <a:gd name="T9" fmla="*/ 74 h 80"/>
                  <a:gd name="T10" fmla="*/ 7 w 364"/>
                  <a:gd name="T11" fmla="*/ 80 h 80"/>
                  <a:gd name="T12" fmla="*/ 357 w 364"/>
                  <a:gd name="T13" fmla="*/ 80 h 80"/>
                  <a:gd name="T14" fmla="*/ 364 w 364"/>
                  <a:gd name="T15" fmla="*/ 74 h 80"/>
                  <a:gd name="T16" fmla="*/ 317 w 364"/>
                  <a:gd name="T17" fmla="*/ 7 h 80"/>
                  <a:gd name="T18" fmla="*/ 162 w 364"/>
                  <a:gd name="T19" fmla="*/ 75 h 80"/>
                  <a:gd name="T20" fmla="*/ 162 w 364"/>
                  <a:gd name="T21" fmla="*/ 60 h 80"/>
                  <a:gd name="T22" fmla="*/ 203 w 364"/>
                  <a:gd name="T23" fmla="*/ 60 h 80"/>
                  <a:gd name="T24" fmla="*/ 205 w 364"/>
                  <a:gd name="T25" fmla="*/ 74 h 80"/>
                  <a:gd name="T26" fmla="*/ 162 w 364"/>
                  <a:gd name="T27" fmla="*/ 75 h 80"/>
                  <a:gd name="T28" fmla="*/ 322 w 364"/>
                  <a:gd name="T29" fmla="*/ 56 h 80"/>
                  <a:gd name="T30" fmla="*/ 46 w 364"/>
                  <a:gd name="T31" fmla="*/ 56 h 80"/>
                  <a:gd name="T32" fmla="*/ 41 w 364"/>
                  <a:gd name="T33" fmla="*/ 52 h 80"/>
                  <a:gd name="T34" fmla="*/ 60 w 364"/>
                  <a:gd name="T35" fmla="*/ 12 h 80"/>
                  <a:gd name="T36" fmla="*/ 65 w 364"/>
                  <a:gd name="T37" fmla="*/ 8 h 80"/>
                  <a:gd name="T38" fmla="*/ 299 w 364"/>
                  <a:gd name="T39" fmla="*/ 8 h 80"/>
                  <a:gd name="T40" fmla="*/ 304 w 364"/>
                  <a:gd name="T41" fmla="*/ 11 h 80"/>
                  <a:gd name="T42" fmla="*/ 328 w 364"/>
                  <a:gd name="T43" fmla="*/ 52 h 80"/>
                  <a:gd name="T44" fmla="*/ 322 w 364"/>
                  <a:gd name="T45" fmla="*/ 5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80">
                    <a:moveTo>
                      <a:pt x="317" y="7"/>
                    </a:moveTo>
                    <a:cubicBezTo>
                      <a:pt x="317" y="3"/>
                      <a:pt x="314" y="0"/>
                      <a:pt x="310" y="0"/>
                    </a:cubicBezTo>
                    <a:cubicBezTo>
                      <a:pt x="54" y="0"/>
                      <a:pt x="54" y="0"/>
                      <a:pt x="54" y="0"/>
                    </a:cubicBezTo>
                    <a:cubicBezTo>
                      <a:pt x="50" y="0"/>
                      <a:pt x="47" y="3"/>
                      <a:pt x="47" y="7"/>
                    </a:cubicBezTo>
                    <a:cubicBezTo>
                      <a:pt x="0" y="74"/>
                      <a:pt x="0" y="74"/>
                      <a:pt x="0" y="74"/>
                    </a:cubicBezTo>
                    <a:cubicBezTo>
                      <a:pt x="0" y="78"/>
                      <a:pt x="3" y="80"/>
                      <a:pt x="7" y="80"/>
                    </a:cubicBezTo>
                    <a:cubicBezTo>
                      <a:pt x="357" y="80"/>
                      <a:pt x="357" y="80"/>
                      <a:pt x="357" y="80"/>
                    </a:cubicBezTo>
                    <a:cubicBezTo>
                      <a:pt x="361" y="80"/>
                      <a:pt x="364" y="78"/>
                      <a:pt x="364" y="74"/>
                    </a:cubicBezTo>
                    <a:lnTo>
                      <a:pt x="317" y="7"/>
                    </a:lnTo>
                    <a:close/>
                    <a:moveTo>
                      <a:pt x="162" y="75"/>
                    </a:moveTo>
                    <a:cubicBezTo>
                      <a:pt x="162" y="60"/>
                      <a:pt x="162" y="60"/>
                      <a:pt x="162" y="60"/>
                    </a:cubicBezTo>
                    <a:cubicBezTo>
                      <a:pt x="203" y="60"/>
                      <a:pt x="203" y="60"/>
                      <a:pt x="203" y="60"/>
                    </a:cubicBezTo>
                    <a:cubicBezTo>
                      <a:pt x="205" y="74"/>
                      <a:pt x="205" y="74"/>
                      <a:pt x="205" y="74"/>
                    </a:cubicBezTo>
                    <a:lnTo>
                      <a:pt x="162" y="75"/>
                    </a:lnTo>
                    <a:close/>
                    <a:moveTo>
                      <a:pt x="322" y="56"/>
                    </a:moveTo>
                    <a:cubicBezTo>
                      <a:pt x="46" y="56"/>
                      <a:pt x="46" y="56"/>
                      <a:pt x="46" y="56"/>
                    </a:cubicBezTo>
                    <a:cubicBezTo>
                      <a:pt x="43" y="56"/>
                      <a:pt x="41" y="54"/>
                      <a:pt x="41" y="52"/>
                    </a:cubicBezTo>
                    <a:cubicBezTo>
                      <a:pt x="60" y="12"/>
                      <a:pt x="60" y="12"/>
                      <a:pt x="60" y="12"/>
                    </a:cubicBezTo>
                    <a:cubicBezTo>
                      <a:pt x="60" y="10"/>
                      <a:pt x="62" y="8"/>
                      <a:pt x="65" y="8"/>
                    </a:cubicBezTo>
                    <a:cubicBezTo>
                      <a:pt x="299" y="8"/>
                      <a:pt x="299" y="8"/>
                      <a:pt x="299" y="8"/>
                    </a:cubicBezTo>
                    <a:cubicBezTo>
                      <a:pt x="301" y="8"/>
                      <a:pt x="304" y="9"/>
                      <a:pt x="304" y="11"/>
                    </a:cubicBezTo>
                    <a:cubicBezTo>
                      <a:pt x="328" y="52"/>
                      <a:pt x="328" y="52"/>
                      <a:pt x="328" y="52"/>
                    </a:cubicBezTo>
                    <a:cubicBezTo>
                      <a:pt x="328" y="54"/>
                      <a:pt x="325" y="56"/>
                      <a:pt x="322" y="5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97" name="Group 9"/>
            <p:cNvGrpSpPr/>
            <p:nvPr/>
          </p:nvGrpSpPr>
          <p:grpSpPr>
            <a:xfrm>
              <a:off x="3825192" y="3077280"/>
              <a:ext cx="553920" cy="653899"/>
              <a:chOff x="5100256" y="4103040"/>
              <a:chExt cx="738560" cy="871865"/>
            </a:xfrm>
          </p:grpSpPr>
          <p:sp>
            <p:nvSpPr>
              <p:cNvPr id="98" name="Freeform 61"/>
              <p:cNvSpPr>
                <a:spLocks/>
              </p:cNvSpPr>
              <p:nvPr/>
            </p:nvSpPr>
            <p:spPr bwMode="auto">
              <a:xfrm>
                <a:off x="5125839" y="4141415"/>
                <a:ext cx="712977" cy="833490"/>
              </a:xfrm>
              <a:custGeom>
                <a:avLst/>
                <a:gdLst>
                  <a:gd name="T0" fmla="*/ 224 w 448"/>
                  <a:gd name="T1" fmla="*/ 0 h 524"/>
                  <a:gd name="T2" fmla="*/ 0 w 448"/>
                  <a:gd name="T3" fmla="*/ 224 h 524"/>
                  <a:gd name="T4" fmla="*/ 224 w 448"/>
                  <a:gd name="T5" fmla="*/ 448 h 524"/>
                  <a:gd name="T6" fmla="*/ 234 w 448"/>
                  <a:gd name="T7" fmla="*/ 448 h 524"/>
                  <a:gd name="T8" fmla="*/ 324 w 448"/>
                  <a:gd name="T9" fmla="*/ 524 h 524"/>
                  <a:gd name="T10" fmla="*/ 334 w 448"/>
                  <a:gd name="T11" fmla="*/ 419 h 524"/>
                  <a:gd name="T12" fmla="*/ 448 w 448"/>
                  <a:gd name="T13" fmla="*/ 224 h 524"/>
                  <a:gd name="T14" fmla="*/ 224 w 448"/>
                  <a:gd name="T15" fmla="*/ 0 h 5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8" h="524">
                    <a:moveTo>
                      <a:pt x="224" y="0"/>
                    </a:moveTo>
                    <a:cubicBezTo>
                      <a:pt x="100" y="0"/>
                      <a:pt x="0" y="100"/>
                      <a:pt x="0" y="224"/>
                    </a:cubicBezTo>
                    <a:cubicBezTo>
                      <a:pt x="0" y="347"/>
                      <a:pt x="100" y="448"/>
                      <a:pt x="224" y="448"/>
                    </a:cubicBezTo>
                    <a:cubicBezTo>
                      <a:pt x="227" y="448"/>
                      <a:pt x="231" y="448"/>
                      <a:pt x="234" y="448"/>
                    </a:cubicBezTo>
                    <a:cubicBezTo>
                      <a:pt x="324" y="524"/>
                      <a:pt x="324" y="524"/>
                      <a:pt x="324" y="524"/>
                    </a:cubicBezTo>
                    <a:cubicBezTo>
                      <a:pt x="334" y="419"/>
                      <a:pt x="334" y="419"/>
                      <a:pt x="334" y="419"/>
                    </a:cubicBezTo>
                    <a:cubicBezTo>
                      <a:pt x="402" y="380"/>
                      <a:pt x="448" y="307"/>
                      <a:pt x="448" y="224"/>
                    </a:cubicBezTo>
                    <a:cubicBezTo>
                      <a:pt x="448" y="100"/>
                      <a:pt x="348" y="0"/>
                      <a:pt x="224" y="0"/>
                    </a:cubicBezTo>
                  </a:path>
                </a:pathLst>
              </a:custGeom>
              <a:solidFill>
                <a:srgbClr val="C7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99" name="Freeform 69"/>
              <p:cNvSpPr>
                <a:spLocks/>
              </p:cNvSpPr>
              <p:nvPr/>
            </p:nvSpPr>
            <p:spPr bwMode="auto">
              <a:xfrm>
                <a:off x="5100256" y="4103040"/>
                <a:ext cx="712977" cy="834163"/>
              </a:xfrm>
              <a:custGeom>
                <a:avLst/>
                <a:gdLst>
                  <a:gd name="T0" fmla="*/ 448 w 448"/>
                  <a:gd name="T1" fmla="*/ 224 h 524"/>
                  <a:gd name="T2" fmla="*/ 224 w 448"/>
                  <a:gd name="T3" fmla="*/ 0 h 524"/>
                  <a:gd name="T4" fmla="*/ 0 w 448"/>
                  <a:gd name="T5" fmla="*/ 224 h 524"/>
                  <a:gd name="T6" fmla="*/ 224 w 448"/>
                  <a:gd name="T7" fmla="*/ 448 h 524"/>
                  <a:gd name="T8" fmla="*/ 234 w 448"/>
                  <a:gd name="T9" fmla="*/ 448 h 524"/>
                  <a:gd name="T10" fmla="*/ 324 w 448"/>
                  <a:gd name="T11" fmla="*/ 524 h 524"/>
                  <a:gd name="T12" fmla="*/ 334 w 448"/>
                  <a:gd name="T13" fmla="*/ 419 h 524"/>
                  <a:gd name="T14" fmla="*/ 448 w 448"/>
                  <a:gd name="T15" fmla="*/ 224 h 5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8" h="524">
                    <a:moveTo>
                      <a:pt x="448" y="224"/>
                    </a:moveTo>
                    <a:cubicBezTo>
                      <a:pt x="448" y="100"/>
                      <a:pt x="348" y="0"/>
                      <a:pt x="224" y="0"/>
                    </a:cubicBezTo>
                    <a:cubicBezTo>
                      <a:pt x="100" y="0"/>
                      <a:pt x="0" y="100"/>
                      <a:pt x="0" y="224"/>
                    </a:cubicBezTo>
                    <a:cubicBezTo>
                      <a:pt x="0" y="347"/>
                      <a:pt x="100" y="448"/>
                      <a:pt x="224" y="448"/>
                    </a:cubicBezTo>
                    <a:cubicBezTo>
                      <a:pt x="227" y="448"/>
                      <a:pt x="231" y="448"/>
                      <a:pt x="234" y="448"/>
                    </a:cubicBezTo>
                    <a:cubicBezTo>
                      <a:pt x="324" y="524"/>
                      <a:pt x="324" y="524"/>
                      <a:pt x="324" y="524"/>
                    </a:cubicBezTo>
                    <a:cubicBezTo>
                      <a:pt x="334" y="419"/>
                      <a:pt x="334" y="419"/>
                      <a:pt x="334" y="419"/>
                    </a:cubicBezTo>
                    <a:cubicBezTo>
                      <a:pt x="402" y="380"/>
                      <a:pt x="448" y="307"/>
                      <a:pt x="448" y="224"/>
                    </a:cubicBezTo>
                    <a:close/>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00" name="Freeform 80"/>
              <p:cNvSpPr>
                <a:spLocks/>
              </p:cNvSpPr>
              <p:nvPr/>
            </p:nvSpPr>
            <p:spPr bwMode="auto">
              <a:xfrm>
                <a:off x="5361479" y="4274720"/>
                <a:ext cx="205343" cy="388468"/>
              </a:xfrm>
              <a:custGeom>
                <a:avLst/>
                <a:gdLst>
                  <a:gd name="T0" fmla="*/ 8 w 129"/>
                  <a:gd name="T1" fmla="*/ 244 h 244"/>
                  <a:gd name="T2" fmla="*/ 8 w 129"/>
                  <a:gd name="T3" fmla="*/ 244 h 244"/>
                  <a:gd name="T4" fmla="*/ 0 w 129"/>
                  <a:gd name="T5" fmla="*/ 236 h 244"/>
                  <a:gd name="T6" fmla="*/ 67 w 129"/>
                  <a:gd name="T7" fmla="*/ 163 h 244"/>
                  <a:gd name="T8" fmla="*/ 112 w 129"/>
                  <a:gd name="T9" fmla="*/ 119 h 244"/>
                  <a:gd name="T10" fmla="*/ 64 w 129"/>
                  <a:gd name="T11" fmla="*/ 75 h 244"/>
                  <a:gd name="T12" fmla="*/ 3 w 129"/>
                  <a:gd name="T13" fmla="*/ 7 h 244"/>
                  <a:gd name="T14" fmla="*/ 12 w 129"/>
                  <a:gd name="T15" fmla="*/ 0 h 244"/>
                  <a:gd name="T16" fmla="*/ 19 w 129"/>
                  <a:gd name="T17" fmla="*/ 9 h 244"/>
                  <a:gd name="T18" fmla="*/ 71 w 129"/>
                  <a:gd name="T19" fmla="*/ 61 h 244"/>
                  <a:gd name="T20" fmla="*/ 127 w 129"/>
                  <a:gd name="T21" fmla="*/ 119 h 244"/>
                  <a:gd name="T22" fmla="*/ 72 w 129"/>
                  <a:gd name="T23" fmla="*/ 178 h 244"/>
                  <a:gd name="T24" fmla="*/ 16 w 129"/>
                  <a:gd name="T25" fmla="*/ 237 h 244"/>
                  <a:gd name="T26" fmla="*/ 8 w 129"/>
                  <a:gd name="T2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244">
                    <a:moveTo>
                      <a:pt x="8" y="244"/>
                    </a:moveTo>
                    <a:cubicBezTo>
                      <a:pt x="8" y="244"/>
                      <a:pt x="8" y="244"/>
                      <a:pt x="8" y="244"/>
                    </a:cubicBezTo>
                    <a:cubicBezTo>
                      <a:pt x="3" y="244"/>
                      <a:pt x="0" y="240"/>
                      <a:pt x="0" y="236"/>
                    </a:cubicBezTo>
                    <a:cubicBezTo>
                      <a:pt x="4" y="186"/>
                      <a:pt x="39" y="174"/>
                      <a:pt x="67" y="163"/>
                    </a:cubicBezTo>
                    <a:cubicBezTo>
                      <a:pt x="95" y="153"/>
                      <a:pt x="112" y="146"/>
                      <a:pt x="112" y="119"/>
                    </a:cubicBezTo>
                    <a:cubicBezTo>
                      <a:pt x="113" y="98"/>
                      <a:pt x="94" y="88"/>
                      <a:pt x="64" y="75"/>
                    </a:cubicBezTo>
                    <a:cubicBezTo>
                      <a:pt x="34" y="63"/>
                      <a:pt x="0" y="48"/>
                      <a:pt x="3" y="7"/>
                    </a:cubicBezTo>
                    <a:cubicBezTo>
                      <a:pt x="4" y="3"/>
                      <a:pt x="8" y="0"/>
                      <a:pt x="12" y="0"/>
                    </a:cubicBezTo>
                    <a:cubicBezTo>
                      <a:pt x="16" y="0"/>
                      <a:pt x="20" y="4"/>
                      <a:pt x="19" y="9"/>
                    </a:cubicBezTo>
                    <a:cubicBezTo>
                      <a:pt x="17" y="36"/>
                      <a:pt x="37" y="46"/>
                      <a:pt x="71" y="61"/>
                    </a:cubicBezTo>
                    <a:cubicBezTo>
                      <a:pt x="98" y="73"/>
                      <a:pt x="129" y="86"/>
                      <a:pt x="127" y="119"/>
                    </a:cubicBezTo>
                    <a:cubicBezTo>
                      <a:pt x="127" y="158"/>
                      <a:pt x="98" y="169"/>
                      <a:pt x="72" y="178"/>
                    </a:cubicBezTo>
                    <a:cubicBezTo>
                      <a:pt x="45" y="188"/>
                      <a:pt x="19" y="198"/>
                      <a:pt x="16" y="237"/>
                    </a:cubicBezTo>
                    <a:cubicBezTo>
                      <a:pt x="16" y="241"/>
                      <a:pt x="12" y="244"/>
                      <a:pt x="8" y="244"/>
                    </a:cubicBezTo>
                    <a:close/>
                  </a:path>
                </a:pathLst>
              </a:custGeom>
              <a:solidFill>
                <a:srgbClr val="F8E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01" name="Freeform 81"/>
              <p:cNvSpPr>
                <a:spLocks/>
              </p:cNvSpPr>
              <p:nvPr/>
            </p:nvSpPr>
            <p:spPr bwMode="auto">
              <a:xfrm>
                <a:off x="5359459" y="4274720"/>
                <a:ext cx="205343" cy="388468"/>
              </a:xfrm>
              <a:custGeom>
                <a:avLst/>
                <a:gdLst>
                  <a:gd name="T0" fmla="*/ 121 w 129"/>
                  <a:gd name="T1" fmla="*/ 244 h 244"/>
                  <a:gd name="T2" fmla="*/ 113 w 129"/>
                  <a:gd name="T3" fmla="*/ 237 h 244"/>
                  <a:gd name="T4" fmla="*/ 57 w 129"/>
                  <a:gd name="T5" fmla="*/ 178 h 244"/>
                  <a:gd name="T6" fmla="*/ 1 w 129"/>
                  <a:gd name="T7" fmla="*/ 119 h 244"/>
                  <a:gd name="T8" fmla="*/ 58 w 129"/>
                  <a:gd name="T9" fmla="*/ 61 h 244"/>
                  <a:gd name="T10" fmla="*/ 110 w 129"/>
                  <a:gd name="T11" fmla="*/ 9 h 244"/>
                  <a:gd name="T12" fmla="*/ 117 w 129"/>
                  <a:gd name="T13" fmla="*/ 0 h 244"/>
                  <a:gd name="T14" fmla="*/ 126 w 129"/>
                  <a:gd name="T15" fmla="*/ 7 h 244"/>
                  <a:gd name="T16" fmla="*/ 64 w 129"/>
                  <a:gd name="T17" fmla="*/ 75 h 244"/>
                  <a:gd name="T18" fmla="*/ 17 w 129"/>
                  <a:gd name="T19" fmla="*/ 119 h 244"/>
                  <a:gd name="T20" fmla="*/ 62 w 129"/>
                  <a:gd name="T21" fmla="*/ 163 h 244"/>
                  <a:gd name="T22" fmla="*/ 129 w 129"/>
                  <a:gd name="T23" fmla="*/ 236 h 244"/>
                  <a:gd name="T24" fmla="*/ 121 w 129"/>
                  <a:gd name="T25"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244">
                    <a:moveTo>
                      <a:pt x="121" y="244"/>
                    </a:moveTo>
                    <a:cubicBezTo>
                      <a:pt x="116" y="244"/>
                      <a:pt x="113" y="241"/>
                      <a:pt x="113" y="237"/>
                    </a:cubicBezTo>
                    <a:cubicBezTo>
                      <a:pt x="110" y="198"/>
                      <a:pt x="84" y="188"/>
                      <a:pt x="57" y="178"/>
                    </a:cubicBezTo>
                    <a:cubicBezTo>
                      <a:pt x="31" y="169"/>
                      <a:pt x="1" y="158"/>
                      <a:pt x="1" y="119"/>
                    </a:cubicBezTo>
                    <a:cubicBezTo>
                      <a:pt x="0" y="86"/>
                      <a:pt x="31" y="73"/>
                      <a:pt x="58" y="61"/>
                    </a:cubicBezTo>
                    <a:cubicBezTo>
                      <a:pt x="92" y="46"/>
                      <a:pt x="112" y="36"/>
                      <a:pt x="110" y="9"/>
                    </a:cubicBezTo>
                    <a:cubicBezTo>
                      <a:pt x="109" y="4"/>
                      <a:pt x="113" y="0"/>
                      <a:pt x="117" y="0"/>
                    </a:cubicBezTo>
                    <a:cubicBezTo>
                      <a:pt x="121" y="0"/>
                      <a:pt x="125" y="3"/>
                      <a:pt x="126" y="7"/>
                    </a:cubicBezTo>
                    <a:cubicBezTo>
                      <a:pt x="129" y="48"/>
                      <a:pt x="95" y="63"/>
                      <a:pt x="64" y="75"/>
                    </a:cubicBezTo>
                    <a:cubicBezTo>
                      <a:pt x="34" y="88"/>
                      <a:pt x="16" y="98"/>
                      <a:pt x="17" y="119"/>
                    </a:cubicBezTo>
                    <a:cubicBezTo>
                      <a:pt x="17" y="146"/>
                      <a:pt x="34" y="153"/>
                      <a:pt x="62" y="163"/>
                    </a:cubicBezTo>
                    <a:cubicBezTo>
                      <a:pt x="90" y="174"/>
                      <a:pt x="125" y="186"/>
                      <a:pt x="129" y="236"/>
                    </a:cubicBezTo>
                    <a:cubicBezTo>
                      <a:pt x="129" y="240"/>
                      <a:pt x="126" y="244"/>
                      <a:pt x="121"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02" name="Freeform 82"/>
              <p:cNvSpPr>
                <a:spLocks/>
              </p:cNvSpPr>
              <p:nvPr/>
            </p:nvSpPr>
            <p:spPr bwMode="auto">
              <a:xfrm>
                <a:off x="5407260" y="4301650"/>
                <a:ext cx="116473" cy="19524"/>
              </a:xfrm>
              <a:custGeom>
                <a:avLst/>
                <a:gdLst>
                  <a:gd name="T0" fmla="*/ 68 w 73"/>
                  <a:gd name="T1" fmla="*/ 12 h 12"/>
                  <a:gd name="T2" fmla="*/ 5 w 73"/>
                  <a:gd name="T3" fmla="*/ 12 h 12"/>
                  <a:gd name="T4" fmla="*/ 0 w 73"/>
                  <a:gd name="T5" fmla="*/ 6 h 12"/>
                  <a:gd name="T6" fmla="*/ 5 w 73"/>
                  <a:gd name="T7" fmla="*/ 0 h 12"/>
                  <a:gd name="T8" fmla="*/ 68 w 73"/>
                  <a:gd name="T9" fmla="*/ 0 h 12"/>
                  <a:gd name="T10" fmla="*/ 73 w 73"/>
                  <a:gd name="T11" fmla="*/ 6 h 12"/>
                  <a:gd name="T12" fmla="*/ 68 w 7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3" h="12">
                    <a:moveTo>
                      <a:pt x="68" y="12"/>
                    </a:moveTo>
                    <a:cubicBezTo>
                      <a:pt x="5" y="12"/>
                      <a:pt x="5" y="12"/>
                      <a:pt x="5" y="12"/>
                    </a:cubicBezTo>
                    <a:cubicBezTo>
                      <a:pt x="2" y="12"/>
                      <a:pt x="0" y="9"/>
                      <a:pt x="0" y="6"/>
                    </a:cubicBezTo>
                    <a:cubicBezTo>
                      <a:pt x="0" y="3"/>
                      <a:pt x="2" y="0"/>
                      <a:pt x="5" y="0"/>
                    </a:cubicBezTo>
                    <a:cubicBezTo>
                      <a:pt x="68" y="0"/>
                      <a:pt x="68" y="0"/>
                      <a:pt x="68" y="0"/>
                    </a:cubicBezTo>
                    <a:cubicBezTo>
                      <a:pt x="71" y="0"/>
                      <a:pt x="73" y="3"/>
                      <a:pt x="73" y="6"/>
                    </a:cubicBezTo>
                    <a:cubicBezTo>
                      <a:pt x="73" y="9"/>
                      <a:pt x="71" y="12"/>
                      <a:pt x="68" y="12"/>
                    </a:cubicBezTo>
                    <a:close/>
                  </a:path>
                </a:pathLst>
              </a:custGeom>
              <a:solidFill>
                <a:srgbClr val="F8E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03" name="Freeform 83"/>
              <p:cNvSpPr>
                <a:spLocks/>
              </p:cNvSpPr>
              <p:nvPr/>
            </p:nvSpPr>
            <p:spPr bwMode="auto">
              <a:xfrm>
                <a:off x="5407260" y="4614041"/>
                <a:ext cx="116473" cy="12792"/>
              </a:xfrm>
              <a:custGeom>
                <a:avLst/>
                <a:gdLst>
                  <a:gd name="T0" fmla="*/ 68 w 73"/>
                  <a:gd name="T1" fmla="*/ 8 h 8"/>
                  <a:gd name="T2" fmla="*/ 5 w 73"/>
                  <a:gd name="T3" fmla="*/ 8 h 8"/>
                  <a:gd name="T4" fmla="*/ 0 w 73"/>
                  <a:gd name="T5" fmla="*/ 4 h 8"/>
                  <a:gd name="T6" fmla="*/ 5 w 73"/>
                  <a:gd name="T7" fmla="*/ 0 h 8"/>
                  <a:gd name="T8" fmla="*/ 68 w 73"/>
                  <a:gd name="T9" fmla="*/ 0 h 8"/>
                  <a:gd name="T10" fmla="*/ 73 w 73"/>
                  <a:gd name="T11" fmla="*/ 4 h 8"/>
                  <a:gd name="T12" fmla="*/ 68 w 7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73" h="8">
                    <a:moveTo>
                      <a:pt x="68" y="8"/>
                    </a:moveTo>
                    <a:cubicBezTo>
                      <a:pt x="5" y="8"/>
                      <a:pt x="5" y="8"/>
                      <a:pt x="5" y="8"/>
                    </a:cubicBezTo>
                    <a:cubicBezTo>
                      <a:pt x="2" y="8"/>
                      <a:pt x="0" y="7"/>
                      <a:pt x="0" y="4"/>
                    </a:cubicBezTo>
                    <a:cubicBezTo>
                      <a:pt x="0" y="1"/>
                      <a:pt x="2" y="0"/>
                      <a:pt x="5" y="0"/>
                    </a:cubicBezTo>
                    <a:cubicBezTo>
                      <a:pt x="68" y="0"/>
                      <a:pt x="68" y="0"/>
                      <a:pt x="68" y="0"/>
                    </a:cubicBezTo>
                    <a:cubicBezTo>
                      <a:pt x="71" y="0"/>
                      <a:pt x="73" y="1"/>
                      <a:pt x="73" y="4"/>
                    </a:cubicBezTo>
                    <a:cubicBezTo>
                      <a:pt x="73" y="7"/>
                      <a:pt x="71" y="8"/>
                      <a:pt x="68" y="8"/>
                    </a:cubicBezTo>
                    <a:close/>
                  </a:path>
                </a:pathLst>
              </a:custGeom>
              <a:solidFill>
                <a:srgbClr val="F8E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04" name="Freeform 84"/>
              <p:cNvSpPr>
                <a:spLocks/>
              </p:cNvSpPr>
              <p:nvPr/>
            </p:nvSpPr>
            <p:spPr bwMode="auto">
              <a:xfrm>
                <a:off x="5407260" y="4429569"/>
                <a:ext cx="116473" cy="18851"/>
              </a:xfrm>
              <a:custGeom>
                <a:avLst/>
                <a:gdLst>
                  <a:gd name="T0" fmla="*/ 68 w 73"/>
                  <a:gd name="T1" fmla="*/ 12 h 12"/>
                  <a:gd name="T2" fmla="*/ 5 w 73"/>
                  <a:gd name="T3" fmla="*/ 12 h 12"/>
                  <a:gd name="T4" fmla="*/ 0 w 73"/>
                  <a:gd name="T5" fmla="*/ 6 h 12"/>
                  <a:gd name="T6" fmla="*/ 5 w 73"/>
                  <a:gd name="T7" fmla="*/ 0 h 12"/>
                  <a:gd name="T8" fmla="*/ 68 w 73"/>
                  <a:gd name="T9" fmla="*/ 0 h 12"/>
                  <a:gd name="T10" fmla="*/ 73 w 73"/>
                  <a:gd name="T11" fmla="*/ 6 h 12"/>
                  <a:gd name="T12" fmla="*/ 68 w 7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3" h="12">
                    <a:moveTo>
                      <a:pt x="68" y="12"/>
                    </a:moveTo>
                    <a:cubicBezTo>
                      <a:pt x="5" y="12"/>
                      <a:pt x="5" y="12"/>
                      <a:pt x="5" y="12"/>
                    </a:cubicBezTo>
                    <a:cubicBezTo>
                      <a:pt x="2" y="12"/>
                      <a:pt x="0" y="9"/>
                      <a:pt x="0" y="6"/>
                    </a:cubicBezTo>
                    <a:cubicBezTo>
                      <a:pt x="0" y="3"/>
                      <a:pt x="2" y="0"/>
                      <a:pt x="5" y="0"/>
                    </a:cubicBezTo>
                    <a:cubicBezTo>
                      <a:pt x="68" y="0"/>
                      <a:pt x="68" y="0"/>
                      <a:pt x="68" y="0"/>
                    </a:cubicBezTo>
                    <a:cubicBezTo>
                      <a:pt x="71" y="0"/>
                      <a:pt x="73" y="3"/>
                      <a:pt x="73" y="6"/>
                    </a:cubicBezTo>
                    <a:cubicBezTo>
                      <a:pt x="73" y="9"/>
                      <a:pt x="71" y="12"/>
                      <a:pt x="68" y="12"/>
                    </a:cubicBezTo>
                    <a:close/>
                  </a:path>
                </a:pathLst>
              </a:custGeom>
              <a:solidFill>
                <a:srgbClr val="F8E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05" name="Freeform 85"/>
              <p:cNvSpPr>
                <a:spLocks/>
              </p:cNvSpPr>
              <p:nvPr/>
            </p:nvSpPr>
            <p:spPr bwMode="auto">
              <a:xfrm>
                <a:off x="5407260" y="4474003"/>
                <a:ext cx="116473" cy="18851"/>
              </a:xfrm>
              <a:custGeom>
                <a:avLst/>
                <a:gdLst>
                  <a:gd name="T0" fmla="*/ 68 w 73"/>
                  <a:gd name="T1" fmla="*/ 12 h 12"/>
                  <a:gd name="T2" fmla="*/ 5 w 73"/>
                  <a:gd name="T3" fmla="*/ 12 h 12"/>
                  <a:gd name="T4" fmla="*/ 0 w 73"/>
                  <a:gd name="T5" fmla="*/ 6 h 12"/>
                  <a:gd name="T6" fmla="*/ 5 w 73"/>
                  <a:gd name="T7" fmla="*/ 0 h 12"/>
                  <a:gd name="T8" fmla="*/ 68 w 73"/>
                  <a:gd name="T9" fmla="*/ 0 h 12"/>
                  <a:gd name="T10" fmla="*/ 73 w 73"/>
                  <a:gd name="T11" fmla="*/ 6 h 12"/>
                  <a:gd name="T12" fmla="*/ 68 w 7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3" h="12">
                    <a:moveTo>
                      <a:pt x="68" y="12"/>
                    </a:moveTo>
                    <a:cubicBezTo>
                      <a:pt x="5" y="12"/>
                      <a:pt x="5" y="12"/>
                      <a:pt x="5" y="12"/>
                    </a:cubicBezTo>
                    <a:cubicBezTo>
                      <a:pt x="2" y="12"/>
                      <a:pt x="0" y="9"/>
                      <a:pt x="0" y="6"/>
                    </a:cubicBezTo>
                    <a:cubicBezTo>
                      <a:pt x="0" y="3"/>
                      <a:pt x="2" y="0"/>
                      <a:pt x="5" y="0"/>
                    </a:cubicBezTo>
                    <a:cubicBezTo>
                      <a:pt x="68" y="0"/>
                      <a:pt x="68" y="0"/>
                      <a:pt x="68" y="0"/>
                    </a:cubicBezTo>
                    <a:cubicBezTo>
                      <a:pt x="71" y="0"/>
                      <a:pt x="73" y="3"/>
                      <a:pt x="73" y="6"/>
                    </a:cubicBezTo>
                    <a:cubicBezTo>
                      <a:pt x="73" y="9"/>
                      <a:pt x="71" y="12"/>
                      <a:pt x="68" y="12"/>
                    </a:cubicBezTo>
                    <a:close/>
                  </a:path>
                </a:pathLst>
              </a:custGeom>
              <a:solidFill>
                <a:srgbClr val="F8E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106" name="Group 15"/>
            <p:cNvGrpSpPr/>
            <p:nvPr/>
          </p:nvGrpSpPr>
          <p:grpSpPr>
            <a:xfrm>
              <a:off x="5181464" y="1821490"/>
              <a:ext cx="1023516" cy="1112387"/>
              <a:chOff x="6908619" y="2428654"/>
              <a:chExt cx="1364688" cy="1483182"/>
            </a:xfrm>
          </p:grpSpPr>
          <p:sp>
            <p:nvSpPr>
              <p:cNvPr id="107" name="Freeform 76"/>
              <p:cNvSpPr>
                <a:spLocks/>
              </p:cNvSpPr>
              <p:nvPr/>
            </p:nvSpPr>
            <p:spPr bwMode="auto">
              <a:xfrm>
                <a:off x="6908619" y="2555900"/>
                <a:ext cx="1320253" cy="1355936"/>
              </a:xfrm>
              <a:custGeom>
                <a:avLst/>
                <a:gdLst>
                  <a:gd name="T0" fmla="*/ 407 w 829"/>
                  <a:gd name="T1" fmla="*/ 0 h 852"/>
                  <a:gd name="T2" fmla="*/ 31 w 829"/>
                  <a:gd name="T3" fmla="*/ 301 h 852"/>
                  <a:gd name="T4" fmla="*/ 149 w 829"/>
                  <a:gd name="T5" fmla="*/ 671 h 852"/>
                  <a:gd name="T6" fmla="*/ 125 w 829"/>
                  <a:gd name="T7" fmla="*/ 852 h 852"/>
                  <a:gd name="T8" fmla="*/ 306 w 829"/>
                  <a:gd name="T9" fmla="*/ 757 h 852"/>
                  <a:gd name="T10" fmla="*/ 323 w 829"/>
                  <a:gd name="T11" fmla="*/ 761 h 852"/>
                  <a:gd name="T12" fmla="*/ 408 w 829"/>
                  <a:gd name="T13" fmla="*/ 771 h 852"/>
                  <a:gd name="T14" fmla="*/ 783 w 829"/>
                  <a:gd name="T15" fmla="*/ 470 h 852"/>
                  <a:gd name="T16" fmla="*/ 491 w 829"/>
                  <a:gd name="T17" fmla="*/ 10 h 852"/>
                  <a:gd name="T18" fmla="*/ 407 w 829"/>
                  <a:gd name="T19" fmla="*/ 0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852">
                    <a:moveTo>
                      <a:pt x="407" y="0"/>
                    </a:moveTo>
                    <a:cubicBezTo>
                      <a:pt x="231" y="0"/>
                      <a:pt x="72" y="122"/>
                      <a:pt x="31" y="301"/>
                    </a:cubicBezTo>
                    <a:cubicBezTo>
                      <a:pt x="0" y="442"/>
                      <a:pt x="49" y="581"/>
                      <a:pt x="149" y="671"/>
                    </a:cubicBezTo>
                    <a:cubicBezTo>
                      <a:pt x="125" y="852"/>
                      <a:pt x="125" y="852"/>
                      <a:pt x="125" y="852"/>
                    </a:cubicBezTo>
                    <a:cubicBezTo>
                      <a:pt x="306" y="757"/>
                      <a:pt x="306" y="757"/>
                      <a:pt x="306" y="757"/>
                    </a:cubicBezTo>
                    <a:cubicBezTo>
                      <a:pt x="312" y="759"/>
                      <a:pt x="317" y="760"/>
                      <a:pt x="323" y="761"/>
                    </a:cubicBezTo>
                    <a:cubicBezTo>
                      <a:pt x="351" y="768"/>
                      <a:pt x="380" y="771"/>
                      <a:pt x="408" y="771"/>
                    </a:cubicBezTo>
                    <a:cubicBezTo>
                      <a:pt x="584" y="771"/>
                      <a:pt x="743" y="649"/>
                      <a:pt x="783" y="470"/>
                    </a:cubicBezTo>
                    <a:cubicBezTo>
                      <a:pt x="829" y="262"/>
                      <a:pt x="699" y="56"/>
                      <a:pt x="491" y="10"/>
                    </a:cubicBezTo>
                    <a:cubicBezTo>
                      <a:pt x="463" y="4"/>
                      <a:pt x="435" y="0"/>
                      <a:pt x="407" y="0"/>
                    </a:cubicBezTo>
                  </a:path>
                </a:pathLst>
              </a:custGeom>
              <a:solidFill>
                <a:srgbClr val="C7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08" name="Freeform 77"/>
              <p:cNvSpPr>
                <a:spLocks/>
              </p:cNvSpPr>
              <p:nvPr/>
            </p:nvSpPr>
            <p:spPr bwMode="auto">
              <a:xfrm>
                <a:off x="6951707" y="2428654"/>
                <a:ext cx="1321600" cy="1413163"/>
              </a:xfrm>
              <a:custGeom>
                <a:avLst/>
                <a:gdLst>
                  <a:gd name="T0" fmla="*/ 492 w 830"/>
                  <a:gd name="T1" fmla="*/ 46 h 888"/>
                  <a:gd name="T2" fmla="*/ 32 w 830"/>
                  <a:gd name="T3" fmla="*/ 338 h 888"/>
                  <a:gd name="T4" fmla="*/ 149 w 830"/>
                  <a:gd name="T5" fmla="*/ 708 h 888"/>
                  <a:gd name="T6" fmla="*/ 126 w 830"/>
                  <a:gd name="T7" fmla="*/ 888 h 888"/>
                  <a:gd name="T8" fmla="*/ 306 w 830"/>
                  <a:gd name="T9" fmla="*/ 793 h 888"/>
                  <a:gd name="T10" fmla="*/ 323 w 830"/>
                  <a:gd name="T11" fmla="*/ 798 h 888"/>
                  <a:gd name="T12" fmla="*/ 783 w 830"/>
                  <a:gd name="T13" fmla="*/ 506 h 888"/>
                  <a:gd name="T14" fmla="*/ 492 w 830"/>
                  <a:gd name="T15" fmla="*/ 46 h 8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0" h="888">
                    <a:moveTo>
                      <a:pt x="492" y="46"/>
                    </a:moveTo>
                    <a:cubicBezTo>
                      <a:pt x="284" y="0"/>
                      <a:pt x="78" y="130"/>
                      <a:pt x="32" y="338"/>
                    </a:cubicBezTo>
                    <a:cubicBezTo>
                      <a:pt x="0" y="478"/>
                      <a:pt x="50" y="618"/>
                      <a:pt x="149" y="708"/>
                    </a:cubicBezTo>
                    <a:cubicBezTo>
                      <a:pt x="126" y="888"/>
                      <a:pt x="126" y="888"/>
                      <a:pt x="126" y="888"/>
                    </a:cubicBezTo>
                    <a:cubicBezTo>
                      <a:pt x="306" y="793"/>
                      <a:pt x="306" y="793"/>
                      <a:pt x="306" y="793"/>
                    </a:cubicBezTo>
                    <a:cubicBezTo>
                      <a:pt x="312" y="795"/>
                      <a:pt x="317" y="796"/>
                      <a:pt x="323" y="798"/>
                    </a:cubicBezTo>
                    <a:cubicBezTo>
                      <a:pt x="531" y="844"/>
                      <a:pt x="737" y="714"/>
                      <a:pt x="783" y="506"/>
                    </a:cubicBezTo>
                    <a:cubicBezTo>
                      <a:pt x="830" y="299"/>
                      <a:pt x="699" y="93"/>
                      <a:pt x="492" y="46"/>
                    </a:cubicBezTo>
                    <a:close/>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09" name="Freeform 86"/>
              <p:cNvSpPr>
                <a:spLocks/>
              </p:cNvSpPr>
              <p:nvPr/>
            </p:nvSpPr>
            <p:spPr bwMode="auto">
              <a:xfrm>
                <a:off x="7359700" y="2754510"/>
                <a:ext cx="493496" cy="681334"/>
              </a:xfrm>
              <a:custGeom>
                <a:avLst/>
                <a:gdLst>
                  <a:gd name="T0" fmla="*/ 200 w 310"/>
                  <a:gd name="T1" fmla="*/ 39 h 428"/>
                  <a:gd name="T2" fmla="*/ 205 w 310"/>
                  <a:gd name="T3" fmla="*/ 40 h 428"/>
                  <a:gd name="T4" fmla="*/ 215 w 310"/>
                  <a:gd name="T5" fmla="*/ 23 h 428"/>
                  <a:gd name="T6" fmla="*/ 206 w 310"/>
                  <a:gd name="T7" fmla="*/ 5 h 428"/>
                  <a:gd name="T8" fmla="*/ 196 w 310"/>
                  <a:gd name="T9" fmla="*/ 9 h 428"/>
                  <a:gd name="T10" fmla="*/ 123 w 310"/>
                  <a:gd name="T11" fmla="*/ 0 h 428"/>
                  <a:gd name="T12" fmla="*/ 97 w 310"/>
                  <a:gd name="T13" fmla="*/ 11 h 428"/>
                  <a:gd name="T14" fmla="*/ 104 w 310"/>
                  <a:gd name="T15" fmla="*/ 17 h 428"/>
                  <a:gd name="T16" fmla="*/ 99 w 310"/>
                  <a:gd name="T17" fmla="*/ 35 h 428"/>
                  <a:gd name="T18" fmla="*/ 120 w 310"/>
                  <a:gd name="T19" fmla="*/ 38 h 428"/>
                  <a:gd name="T20" fmla="*/ 120 w 310"/>
                  <a:gd name="T21" fmla="*/ 182 h 428"/>
                  <a:gd name="T22" fmla="*/ 13 w 310"/>
                  <a:gd name="T23" fmla="*/ 347 h 428"/>
                  <a:gd name="T24" fmla="*/ 3 w 310"/>
                  <a:gd name="T25" fmla="*/ 399 h 428"/>
                  <a:gd name="T26" fmla="*/ 89 w 310"/>
                  <a:gd name="T27" fmla="*/ 426 h 428"/>
                  <a:gd name="T28" fmla="*/ 286 w 310"/>
                  <a:gd name="T29" fmla="*/ 414 h 428"/>
                  <a:gd name="T30" fmla="*/ 310 w 310"/>
                  <a:gd name="T31" fmla="*/ 388 h 428"/>
                  <a:gd name="T32" fmla="*/ 199 w 310"/>
                  <a:gd name="T33" fmla="*/ 178 h 428"/>
                  <a:gd name="T34" fmla="*/ 192 w 310"/>
                  <a:gd name="T35" fmla="*/ 182 h 428"/>
                  <a:gd name="T36" fmla="*/ 284 w 310"/>
                  <a:gd name="T37" fmla="*/ 354 h 428"/>
                  <a:gd name="T38" fmla="*/ 293 w 310"/>
                  <a:gd name="T39" fmla="*/ 391 h 428"/>
                  <a:gd name="T40" fmla="*/ 219 w 310"/>
                  <a:gd name="T41" fmla="*/ 410 h 428"/>
                  <a:gd name="T42" fmla="*/ 29 w 310"/>
                  <a:gd name="T43" fmla="*/ 399 h 428"/>
                  <a:gd name="T44" fmla="*/ 16 w 310"/>
                  <a:gd name="T45" fmla="*/ 388 h 428"/>
                  <a:gd name="T46" fmla="*/ 81 w 310"/>
                  <a:gd name="T47" fmla="*/ 260 h 428"/>
                  <a:gd name="T48" fmla="*/ 128 w 310"/>
                  <a:gd name="T49" fmla="*/ 38 h 428"/>
                  <a:gd name="T50" fmla="*/ 121 w 310"/>
                  <a:gd name="T51" fmla="*/ 30 h 428"/>
                  <a:gd name="T52" fmla="*/ 121 w 310"/>
                  <a:gd name="T53" fmla="*/ 30 h 428"/>
                  <a:gd name="T54" fmla="*/ 112 w 310"/>
                  <a:gd name="T55" fmla="*/ 25 h 428"/>
                  <a:gd name="T56" fmla="*/ 112 w 310"/>
                  <a:gd name="T57" fmla="*/ 17 h 428"/>
                  <a:gd name="T58" fmla="*/ 112 w 310"/>
                  <a:gd name="T59" fmla="*/ 18 h 428"/>
                  <a:gd name="T60" fmla="*/ 112 w 310"/>
                  <a:gd name="T61" fmla="*/ 18 h 428"/>
                  <a:gd name="T62" fmla="*/ 112 w 310"/>
                  <a:gd name="T63" fmla="*/ 18 h 428"/>
                  <a:gd name="T64" fmla="*/ 111 w 310"/>
                  <a:gd name="T65" fmla="*/ 18 h 428"/>
                  <a:gd name="T66" fmla="*/ 111 w 310"/>
                  <a:gd name="T67" fmla="*/ 18 h 428"/>
                  <a:gd name="T68" fmla="*/ 117 w 310"/>
                  <a:gd name="T69" fmla="*/ 16 h 428"/>
                  <a:gd name="T70" fmla="*/ 122 w 310"/>
                  <a:gd name="T71" fmla="*/ 16 h 428"/>
                  <a:gd name="T72" fmla="*/ 196 w 310"/>
                  <a:gd name="T73" fmla="*/ 14 h 428"/>
                  <a:gd name="T74" fmla="*/ 196 w 310"/>
                  <a:gd name="T75" fmla="*/ 14 h 428"/>
                  <a:gd name="T76" fmla="*/ 195 w 310"/>
                  <a:gd name="T77" fmla="*/ 17 h 428"/>
                  <a:gd name="T78" fmla="*/ 195 w 310"/>
                  <a:gd name="T79" fmla="*/ 17 h 428"/>
                  <a:gd name="T80" fmla="*/ 199 w 310"/>
                  <a:gd name="T81" fmla="*/ 23 h 428"/>
                  <a:gd name="T82" fmla="*/ 200 w 310"/>
                  <a:gd name="T83" fmla="*/ 25 h 428"/>
                  <a:gd name="T84" fmla="*/ 200 w 310"/>
                  <a:gd name="T85" fmla="*/ 25 h 428"/>
                  <a:gd name="T86" fmla="*/ 207 w 310"/>
                  <a:gd name="T87" fmla="*/ 23 h 428"/>
                  <a:gd name="T88" fmla="*/ 200 w 310"/>
                  <a:gd name="T89" fmla="*/ 22 h 428"/>
                  <a:gd name="T90" fmla="*/ 200 w 310"/>
                  <a:gd name="T91" fmla="*/ 22 h 428"/>
                  <a:gd name="T92" fmla="*/ 200 w 310"/>
                  <a:gd name="T93" fmla="*/ 22 h 428"/>
                  <a:gd name="T94" fmla="*/ 200 w 310"/>
                  <a:gd name="T95" fmla="*/ 22 h 428"/>
                  <a:gd name="T96" fmla="*/ 200 w 310"/>
                  <a:gd name="T97" fmla="*/ 22 h 428"/>
                  <a:gd name="T98" fmla="*/ 192 w 310"/>
                  <a:gd name="T99" fmla="*/ 29 h 428"/>
                  <a:gd name="T100" fmla="*/ 188 w 310"/>
                  <a:gd name="T101" fmla="*/ 32 h 428"/>
                  <a:gd name="T102" fmla="*/ 188 w 310"/>
                  <a:gd name="T103" fmla="*/ 32 h 428"/>
                  <a:gd name="T104" fmla="*/ 188 w 310"/>
                  <a:gd name="T105" fmla="*/ 32 h 428"/>
                  <a:gd name="T106" fmla="*/ 185 w 310"/>
                  <a:gd name="T107" fmla="*/ 187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0" h="428">
                    <a:moveTo>
                      <a:pt x="192" y="182"/>
                    </a:moveTo>
                    <a:cubicBezTo>
                      <a:pt x="200" y="182"/>
                      <a:pt x="200" y="182"/>
                      <a:pt x="200" y="182"/>
                    </a:cubicBezTo>
                    <a:cubicBezTo>
                      <a:pt x="200" y="39"/>
                      <a:pt x="200" y="39"/>
                      <a:pt x="200" y="39"/>
                    </a:cubicBezTo>
                    <a:cubicBezTo>
                      <a:pt x="192" y="39"/>
                      <a:pt x="192" y="39"/>
                      <a:pt x="192" y="39"/>
                    </a:cubicBezTo>
                    <a:cubicBezTo>
                      <a:pt x="196" y="46"/>
                      <a:pt x="196" y="46"/>
                      <a:pt x="196" y="46"/>
                    </a:cubicBezTo>
                    <a:cubicBezTo>
                      <a:pt x="196" y="45"/>
                      <a:pt x="200" y="43"/>
                      <a:pt x="205" y="40"/>
                    </a:cubicBezTo>
                    <a:cubicBezTo>
                      <a:pt x="207" y="38"/>
                      <a:pt x="209" y="36"/>
                      <a:pt x="211" y="34"/>
                    </a:cubicBezTo>
                    <a:cubicBezTo>
                      <a:pt x="212" y="32"/>
                      <a:pt x="213" y="31"/>
                      <a:pt x="214" y="29"/>
                    </a:cubicBezTo>
                    <a:cubicBezTo>
                      <a:pt x="215" y="28"/>
                      <a:pt x="215" y="25"/>
                      <a:pt x="215" y="23"/>
                    </a:cubicBezTo>
                    <a:cubicBezTo>
                      <a:pt x="215" y="22"/>
                      <a:pt x="215" y="22"/>
                      <a:pt x="215" y="21"/>
                    </a:cubicBezTo>
                    <a:cubicBezTo>
                      <a:pt x="215" y="21"/>
                      <a:pt x="214" y="17"/>
                      <a:pt x="211" y="12"/>
                    </a:cubicBezTo>
                    <a:cubicBezTo>
                      <a:pt x="210" y="10"/>
                      <a:pt x="209" y="7"/>
                      <a:pt x="206" y="5"/>
                    </a:cubicBezTo>
                    <a:cubicBezTo>
                      <a:pt x="205" y="4"/>
                      <a:pt x="204" y="3"/>
                      <a:pt x="202" y="2"/>
                    </a:cubicBezTo>
                    <a:cubicBezTo>
                      <a:pt x="200" y="1"/>
                      <a:pt x="198" y="1"/>
                      <a:pt x="196" y="1"/>
                    </a:cubicBezTo>
                    <a:cubicBezTo>
                      <a:pt x="196" y="9"/>
                      <a:pt x="196" y="9"/>
                      <a:pt x="196" y="9"/>
                    </a:cubicBezTo>
                    <a:cubicBezTo>
                      <a:pt x="196" y="1"/>
                      <a:pt x="196" y="1"/>
                      <a:pt x="196" y="1"/>
                    </a:cubicBezTo>
                    <a:cubicBezTo>
                      <a:pt x="123" y="0"/>
                      <a:pt x="123" y="0"/>
                      <a:pt x="123" y="0"/>
                    </a:cubicBezTo>
                    <a:cubicBezTo>
                      <a:pt x="123" y="0"/>
                      <a:pt x="123" y="0"/>
                      <a:pt x="123" y="0"/>
                    </a:cubicBezTo>
                    <a:cubicBezTo>
                      <a:pt x="118" y="0"/>
                      <a:pt x="113" y="0"/>
                      <a:pt x="108" y="2"/>
                    </a:cubicBezTo>
                    <a:cubicBezTo>
                      <a:pt x="105" y="3"/>
                      <a:pt x="103" y="4"/>
                      <a:pt x="100" y="7"/>
                    </a:cubicBezTo>
                    <a:cubicBezTo>
                      <a:pt x="99" y="8"/>
                      <a:pt x="98" y="9"/>
                      <a:pt x="97" y="11"/>
                    </a:cubicBezTo>
                    <a:cubicBezTo>
                      <a:pt x="96" y="13"/>
                      <a:pt x="96" y="15"/>
                      <a:pt x="96" y="17"/>
                    </a:cubicBezTo>
                    <a:cubicBezTo>
                      <a:pt x="96" y="17"/>
                      <a:pt x="96" y="17"/>
                      <a:pt x="96" y="17"/>
                    </a:cubicBezTo>
                    <a:cubicBezTo>
                      <a:pt x="104" y="17"/>
                      <a:pt x="104" y="17"/>
                      <a:pt x="104" y="17"/>
                    </a:cubicBezTo>
                    <a:cubicBezTo>
                      <a:pt x="96" y="15"/>
                      <a:pt x="96" y="15"/>
                      <a:pt x="96" y="15"/>
                    </a:cubicBezTo>
                    <a:cubicBezTo>
                      <a:pt x="96" y="17"/>
                      <a:pt x="95" y="20"/>
                      <a:pt x="95" y="22"/>
                    </a:cubicBezTo>
                    <a:cubicBezTo>
                      <a:pt x="95" y="27"/>
                      <a:pt x="97" y="31"/>
                      <a:pt x="99" y="35"/>
                    </a:cubicBezTo>
                    <a:cubicBezTo>
                      <a:pt x="103" y="40"/>
                      <a:pt x="108" y="43"/>
                      <a:pt x="112" y="44"/>
                    </a:cubicBezTo>
                    <a:cubicBezTo>
                      <a:pt x="116" y="46"/>
                      <a:pt x="118" y="46"/>
                      <a:pt x="119" y="46"/>
                    </a:cubicBezTo>
                    <a:cubicBezTo>
                      <a:pt x="120" y="38"/>
                      <a:pt x="120" y="38"/>
                      <a:pt x="120" y="38"/>
                    </a:cubicBezTo>
                    <a:cubicBezTo>
                      <a:pt x="112" y="38"/>
                      <a:pt x="112" y="38"/>
                      <a:pt x="112" y="38"/>
                    </a:cubicBezTo>
                    <a:cubicBezTo>
                      <a:pt x="112" y="182"/>
                      <a:pt x="112" y="182"/>
                      <a:pt x="112" y="182"/>
                    </a:cubicBezTo>
                    <a:cubicBezTo>
                      <a:pt x="120" y="182"/>
                      <a:pt x="120" y="182"/>
                      <a:pt x="120" y="182"/>
                    </a:cubicBezTo>
                    <a:cubicBezTo>
                      <a:pt x="113" y="178"/>
                      <a:pt x="113" y="178"/>
                      <a:pt x="113" y="178"/>
                    </a:cubicBezTo>
                    <a:cubicBezTo>
                      <a:pt x="93" y="210"/>
                      <a:pt x="65" y="253"/>
                      <a:pt x="42" y="292"/>
                    </a:cubicBezTo>
                    <a:cubicBezTo>
                      <a:pt x="30" y="312"/>
                      <a:pt x="20" y="331"/>
                      <a:pt x="13" y="347"/>
                    </a:cubicBezTo>
                    <a:cubicBezTo>
                      <a:pt x="9" y="355"/>
                      <a:pt x="6" y="363"/>
                      <a:pt x="4" y="370"/>
                    </a:cubicBezTo>
                    <a:cubicBezTo>
                      <a:pt x="2" y="376"/>
                      <a:pt x="0" y="382"/>
                      <a:pt x="0" y="388"/>
                    </a:cubicBezTo>
                    <a:cubicBezTo>
                      <a:pt x="0" y="392"/>
                      <a:pt x="1" y="396"/>
                      <a:pt x="3" y="399"/>
                    </a:cubicBezTo>
                    <a:cubicBezTo>
                      <a:pt x="5" y="403"/>
                      <a:pt x="8" y="406"/>
                      <a:pt x="11" y="408"/>
                    </a:cubicBezTo>
                    <a:cubicBezTo>
                      <a:pt x="18" y="412"/>
                      <a:pt x="26" y="415"/>
                      <a:pt x="36" y="417"/>
                    </a:cubicBezTo>
                    <a:cubicBezTo>
                      <a:pt x="50" y="421"/>
                      <a:pt x="69" y="424"/>
                      <a:pt x="89" y="426"/>
                    </a:cubicBezTo>
                    <a:cubicBezTo>
                      <a:pt x="110" y="427"/>
                      <a:pt x="132" y="428"/>
                      <a:pt x="155" y="428"/>
                    </a:cubicBezTo>
                    <a:cubicBezTo>
                      <a:pt x="189" y="428"/>
                      <a:pt x="224" y="426"/>
                      <a:pt x="251" y="422"/>
                    </a:cubicBezTo>
                    <a:cubicBezTo>
                      <a:pt x="265" y="420"/>
                      <a:pt x="277" y="417"/>
                      <a:pt x="286" y="414"/>
                    </a:cubicBezTo>
                    <a:cubicBezTo>
                      <a:pt x="291" y="412"/>
                      <a:pt x="295" y="410"/>
                      <a:pt x="299" y="408"/>
                    </a:cubicBezTo>
                    <a:cubicBezTo>
                      <a:pt x="302" y="406"/>
                      <a:pt x="305" y="403"/>
                      <a:pt x="307" y="399"/>
                    </a:cubicBezTo>
                    <a:cubicBezTo>
                      <a:pt x="309" y="396"/>
                      <a:pt x="310" y="392"/>
                      <a:pt x="310" y="388"/>
                    </a:cubicBezTo>
                    <a:cubicBezTo>
                      <a:pt x="310" y="383"/>
                      <a:pt x="309" y="377"/>
                      <a:pt x="307" y="370"/>
                    </a:cubicBezTo>
                    <a:cubicBezTo>
                      <a:pt x="303" y="358"/>
                      <a:pt x="297" y="344"/>
                      <a:pt x="289" y="329"/>
                    </a:cubicBezTo>
                    <a:cubicBezTo>
                      <a:pt x="266" y="282"/>
                      <a:pt x="228" y="222"/>
                      <a:pt x="199" y="178"/>
                    </a:cubicBezTo>
                    <a:cubicBezTo>
                      <a:pt x="192" y="182"/>
                      <a:pt x="192" y="182"/>
                      <a:pt x="192" y="182"/>
                    </a:cubicBezTo>
                    <a:cubicBezTo>
                      <a:pt x="200" y="182"/>
                      <a:pt x="200" y="182"/>
                      <a:pt x="200" y="182"/>
                    </a:cubicBezTo>
                    <a:cubicBezTo>
                      <a:pt x="192" y="182"/>
                      <a:pt x="192" y="182"/>
                      <a:pt x="192" y="182"/>
                    </a:cubicBezTo>
                    <a:cubicBezTo>
                      <a:pt x="185" y="187"/>
                      <a:pt x="185" y="187"/>
                      <a:pt x="185" y="187"/>
                    </a:cubicBezTo>
                    <a:cubicBezTo>
                      <a:pt x="207" y="220"/>
                      <a:pt x="235" y="263"/>
                      <a:pt x="257" y="301"/>
                    </a:cubicBezTo>
                    <a:cubicBezTo>
                      <a:pt x="267" y="321"/>
                      <a:pt x="277" y="339"/>
                      <a:pt x="284" y="354"/>
                    </a:cubicBezTo>
                    <a:cubicBezTo>
                      <a:pt x="287" y="362"/>
                      <a:pt x="290" y="369"/>
                      <a:pt x="291" y="375"/>
                    </a:cubicBezTo>
                    <a:cubicBezTo>
                      <a:pt x="293" y="381"/>
                      <a:pt x="294" y="385"/>
                      <a:pt x="294" y="388"/>
                    </a:cubicBezTo>
                    <a:cubicBezTo>
                      <a:pt x="294" y="390"/>
                      <a:pt x="293" y="391"/>
                      <a:pt x="293" y="391"/>
                    </a:cubicBezTo>
                    <a:cubicBezTo>
                      <a:pt x="293" y="392"/>
                      <a:pt x="292" y="393"/>
                      <a:pt x="290" y="394"/>
                    </a:cubicBezTo>
                    <a:cubicBezTo>
                      <a:pt x="286" y="397"/>
                      <a:pt x="279" y="400"/>
                      <a:pt x="270" y="402"/>
                    </a:cubicBezTo>
                    <a:cubicBezTo>
                      <a:pt x="257" y="405"/>
                      <a:pt x="239" y="408"/>
                      <a:pt x="219" y="410"/>
                    </a:cubicBezTo>
                    <a:cubicBezTo>
                      <a:pt x="199" y="411"/>
                      <a:pt x="177" y="412"/>
                      <a:pt x="155" y="412"/>
                    </a:cubicBezTo>
                    <a:cubicBezTo>
                      <a:pt x="121" y="412"/>
                      <a:pt x="88" y="410"/>
                      <a:pt x="62" y="406"/>
                    </a:cubicBezTo>
                    <a:cubicBezTo>
                      <a:pt x="48" y="404"/>
                      <a:pt x="37" y="402"/>
                      <a:pt x="29" y="399"/>
                    </a:cubicBezTo>
                    <a:cubicBezTo>
                      <a:pt x="25" y="397"/>
                      <a:pt x="22" y="396"/>
                      <a:pt x="20" y="394"/>
                    </a:cubicBezTo>
                    <a:cubicBezTo>
                      <a:pt x="18" y="393"/>
                      <a:pt x="17" y="392"/>
                      <a:pt x="17" y="391"/>
                    </a:cubicBezTo>
                    <a:cubicBezTo>
                      <a:pt x="17" y="391"/>
                      <a:pt x="16" y="390"/>
                      <a:pt x="16" y="388"/>
                    </a:cubicBezTo>
                    <a:cubicBezTo>
                      <a:pt x="16" y="385"/>
                      <a:pt x="17" y="380"/>
                      <a:pt x="19" y="374"/>
                    </a:cubicBezTo>
                    <a:cubicBezTo>
                      <a:pt x="22" y="364"/>
                      <a:pt x="28" y="350"/>
                      <a:pt x="36" y="335"/>
                    </a:cubicBezTo>
                    <a:cubicBezTo>
                      <a:pt x="48" y="312"/>
                      <a:pt x="64" y="286"/>
                      <a:pt x="81" y="260"/>
                    </a:cubicBezTo>
                    <a:cubicBezTo>
                      <a:pt x="97" y="233"/>
                      <a:pt x="113" y="208"/>
                      <a:pt x="127" y="186"/>
                    </a:cubicBezTo>
                    <a:cubicBezTo>
                      <a:pt x="128" y="185"/>
                      <a:pt x="128" y="184"/>
                      <a:pt x="128" y="182"/>
                    </a:cubicBezTo>
                    <a:cubicBezTo>
                      <a:pt x="128" y="38"/>
                      <a:pt x="128" y="38"/>
                      <a:pt x="128" y="38"/>
                    </a:cubicBezTo>
                    <a:cubicBezTo>
                      <a:pt x="128" y="34"/>
                      <a:pt x="125" y="31"/>
                      <a:pt x="121" y="30"/>
                    </a:cubicBezTo>
                    <a:cubicBezTo>
                      <a:pt x="121" y="35"/>
                      <a:pt x="121" y="35"/>
                      <a:pt x="121" y="35"/>
                    </a:cubicBezTo>
                    <a:cubicBezTo>
                      <a:pt x="121" y="30"/>
                      <a:pt x="121" y="30"/>
                      <a:pt x="121" y="30"/>
                    </a:cubicBezTo>
                    <a:cubicBezTo>
                      <a:pt x="121" y="30"/>
                      <a:pt x="121" y="30"/>
                      <a:pt x="121" y="30"/>
                    </a:cubicBezTo>
                    <a:cubicBezTo>
                      <a:pt x="121" y="35"/>
                      <a:pt x="121" y="35"/>
                      <a:pt x="121" y="35"/>
                    </a:cubicBezTo>
                    <a:cubicBezTo>
                      <a:pt x="121" y="30"/>
                      <a:pt x="121" y="30"/>
                      <a:pt x="121" y="30"/>
                    </a:cubicBezTo>
                    <a:cubicBezTo>
                      <a:pt x="121" y="30"/>
                      <a:pt x="121" y="30"/>
                      <a:pt x="121" y="30"/>
                    </a:cubicBezTo>
                    <a:cubicBezTo>
                      <a:pt x="120" y="30"/>
                      <a:pt x="117" y="29"/>
                      <a:pt x="115" y="28"/>
                    </a:cubicBezTo>
                    <a:cubicBezTo>
                      <a:pt x="114" y="27"/>
                      <a:pt x="113" y="26"/>
                      <a:pt x="112" y="25"/>
                    </a:cubicBezTo>
                    <a:cubicBezTo>
                      <a:pt x="112" y="24"/>
                      <a:pt x="111" y="23"/>
                      <a:pt x="111" y="22"/>
                    </a:cubicBezTo>
                    <a:cubicBezTo>
                      <a:pt x="111" y="21"/>
                      <a:pt x="112" y="20"/>
                      <a:pt x="112" y="19"/>
                    </a:cubicBezTo>
                    <a:cubicBezTo>
                      <a:pt x="112" y="18"/>
                      <a:pt x="112" y="18"/>
                      <a:pt x="112" y="17"/>
                    </a:cubicBezTo>
                    <a:cubicBezTo>
                      <a:pt x="112" y="17"/>
                      <a:pt x="112" y="17"/>
                      <a:pt x="112" y="17"/>
                    </a:cubicBezTo>
                    <a:cubicBezTo>
                      <a:pt x="110" y="17"/>
                      <a:pt x="110" y="17"/>
                      <a:pt x="110" y="17"/>
                    </a:cubicBezTo>
                    <a:cubicBezTo>
                      <a:pt x="112" y="18"/>
                      <a:pt x="112" y="18"/>
                      <a:pt x="112" y="18"/>
                    </a:cubicBezTo>
                    <a:cubicBezTo>
                      <a:pt x="112" y="17"/>
                      <a:pt x="112" y="17"/>
                      <a:pt x="112" y="17"/>
                    </a:cubicBezTo>
                    <a:cubicBezTo>
                      <a:pt x="110" y="17"/>
                      <a:pt x="110" y="17"/>
                      <a:pt x="110" y="17"/>
                    </a:cubicBezTo>
                    <a:cubicBezTo>
                      <a:pt x="112" y="18"/>
                      <a:pt x="112" y="18"/>
                      <a:pt x="112" y="18"/>
                    </a:cubicBezTo>
                    <a:cubicBezTo>
                      <a:pt x="110" y="17"/>
                      <a:pt x="110" y="17"/>
                      <a:pt x="110" y="17"/>
                    </a:cubicBezTo>
                    <a:cubicBezTo>
                      <a:pt x="112" y="18"/>
                      <a:pt x="112" y="18"/>
                      <a:pt x="112" y="18"/>
                    </a:cubicBezTo>
                    <a:cubicBezTo>
                      <a:pt x="112" y="18"/>
                      <a:pt x="112" y="18"/>
                      <a:pt x="112" y="18"/>
                    </a:cubicBezTo>
                    <a:cubicBezTo>
                      <a:pt x="110" y="17"/>
                      <a:pt x="110" y="17"/>
                      <a:pt x="110" y="17"/>
                    </a:cubicBezTo>
                    <a:cubicBezTo>
                      <a:pt x="112" y="18"/>
                      <a:pt x="112" y="18"/>
                      <a:pt x="112" y="18"/>
                    </a:cubicBezTo>
                    <a:cubicBezTo>
                      <a:pt x="111" y="18"/>
                      <a:pt x="111" y="18"/>
                      <a:pt x="111" y="18"/>
                    </a:cubicBezTo>
                    <a:cubicBezTo>
                      <a:pt x="112" y="18"/>
                      <a:pt x="112" y="18"/>
                      <a:pt x="112" y="18"/>
                    </a:cubicBezTo>
                    <a:cubicBezTo>
                      <a:pt x="112" y="18"/>
                      <a:pt x="112" y="18"/>
                      <a:pt x="112" y="18"/>
                    </a:cubicBezTo>
                    <a:cubicBezTo>
                      <a:pt x="111" y="18"/>
                      <a:pt x="111" y="18"/>
                      <a:pt x="111" y="18"/>
                    </a:cubicBezTo>
                    <a:cubicBezTo>
                      <a:pt x="112" y="18"/>
                      <a:pt x="112" y="18"/>
                      <a:pt x="112" y="18"/>
                    </a:cubicBezTo>
                    <a:cubicBezTo>
                      <a:pt x="112" y="18"/>
                      <a:pt x="112" y="18"/>
                      <a:pt x="113" y="17"/>
                    </a:cubicBezTo>
                    <a:cubicBezTo>
                      <a:pt x="114" y="17"/>
                      <a:pt x="115" y="16"/>
                      <a:pt x="117" y="16"/>
                    </a:cubicBezTo>
                    <a:cubicBezTo>
                      <a:pt x="119" y="16"/>
                      <a:pt x="121" y="16"/>
                      <a:pt x="123" y="16"/>
                    </a:cubicBezTo>
                    <a:cubicBezTo>
                      <a:pt x="123" y="8"/>
                      <a:pt x="123" y="8"/>
                      <a:pt x="123" y="8"/>
                    </a:cubicBezTo>
                    <a:cubicBezTo>
                      <a:pt x="122" y="16"/>
                      <a:pt x="122" y="16"/>
                      <a:pt x="122" y="16"/>
                    </a:cubicBezTo>
                    <a:cubicBezTo>
                      <a:pt x="196" y="17"/>
                      <a:pt x="196" y="17"/>
                      <a:pt x="196" y="17"/>
                    </a:cubicBezTo>
                    <a:cubicBezTo>
                      <a:pt x="196" y="17"/>
                      <a:pt x="196" y="17"/>
                      <a:pt x="196" y="17"/>
                    </a:cubicBezTo>
                    <a:cubicBezTo>
                      <a:pt x="196" y="14"/>
                      <a:pt x="196" y="14"/>
                      <a:pt x="196" y="14"/>
                    </a:cubicBezTo>
                    <a:cubicBezTo>
                      <a:pt x="195" y="17"/>
                      <a:pt x="195" y="17"/>
                      <a:pt x="195" y="17"/>
                    </a:cubicBezTo>
                    <a:cubicBezTo>
                      <a:pt x="195" y="17"/>
                      <a:pt x="196" y="17"/>
                      <a:pt x="196" y="17"/>
                    </a:cubicBezTo>
                    <a:cubicBezTo>
                      <a:pt x="196" y="14"/>
                      <a:pt x="196" y="14"/>
                      <a:pt x="196" y="14"/>
                    </a:cubicBezTo>
                    <a:cubicBezTo>
                      <a:pt x="195" y="17"/>
                      <a:pt x="195" y="17"/>
                      <a:pt x="195" y="17"/>
                    </a:cubicBezTo>
                    <a:cubicBezTo>
                      <a:pt x="195" y="16"/>
                      <a:pt x="195" y="16"/>
                      <a:pt x="195" y="16"/>
                    </a:cubicBezTo>
                    <a:cubicBezTo>
                      <a:pt x="195" y="17"/>
                      <a:pt x="195" y="17"/>
                      <a:pt x="195" y="17"/>
                    </a:cubicBezTo>
                    <a:cubicBezTo>
                      <a:pt x="195" y="17"/>
                      <a:pt x="195" y="17"/>
                      <a:pt x="195" y="17"/>
                    </a:cubicBezTo>
                    <a:cubicBezTo>
                      <a:pt x="195" y="16"/>
                      <a:pt x="195" y="16"/>
                      <a:pt x="195" y="16"/>
                    </a:cubicBezTo>
                    <a:cubicBezTo>
                      <a:pt x="195" y="17"/>
                      <a:pt x="195" y="17"/>
                      <a:pt x="195" y="17"/>
                    </a:cubicBezTo>
                    <a:cubicBezTo>
                      <a:pt x="195" y="17"/>
                      <a:pt x="195" y="17"/>
                      <a:pt x="195" y="17"/>
                    </a:cubicBezTo>
                    <a:cubicBezTo>
                      <a:pt x="195" y="17"/>
                      <a:pt x="196" y="17"/>
                      <a:pt x="197" y="18"/>
                    </a:cubicBezTo>
                    <a:cubicBezTo>
                      <a:pt x="197" y="20"/>
                      <a:pt x="198" y="22"/>
                      <a:pt x="199" y="23"/>
                    </a:cubicBezTo>
                    <a:cubicBezTo>
                      <a:pt x="199" y="24"/>
                      <a:pt x="199" y="24"/>
                      <a:pt x="200" y="25"/>
                    </a:cubicBezTo>
                    <a:cubicBezTo>
                      <a:pt x="200" y="25"/>
                      <a:pt x="200" y="25"/>
                      <a:pt x="200" y="25"/>
                    </a:cubicBezTo>
                    <a:cubicBezTo>
                      <a:pt x="200" y="25"/>
                      <a:pt x="200" y="25"/>
                      <a:pt x="200" y="25"/>
                    </a:cubicBezTo>
                    <a:cubicBezTo>
                      <a:pt x="201" y="25"/>
                      <a:pt x="201" y="25"/>
                      <a:pt x="201" y="25"/>
                    </a:cubicBezTo>
                    <a:cubicBezTo>
                      <a:pt x="200" y="25"/>
                      <a:pt x="200" y="25"/>
                      <a:pt x="200" y="25"/>
                    </a:cubicBezTo>
                    <a:cubicBezTo>
                      <a:pt x="200" y="25"/>
                      <a:pt x="200" y="25"/>
                      <a:pt x="200" y="25"/>
                    </a:cubicBezTo>
                    <a:cubicBezTo>
                      <a:pt x="201" y="25"/>
                      <a:pt x="201" y="25"/>
                      <a:pt x="201" y="25"/>
                    </a:cubicBezTo>
                    <a:cubicBezTo>
                      <a:pt x="200" y="25"/>
                      <a:pt x="200" y="25"/>
                      <a:pt x="200" y="25"/>
                    </a:cubicBezTo>
                    <a:cubicBezTo>
                      <a:pt x="207" y="23"/>
                      <a:pt x="207" y="23"/>
                      <a:pt x="207" y="23"/>
                    </a:cubicBezTo>
                    <a:cubicBezTo>
                      <a:pt x="199" y="23"/>
                      <a:pt x="199" y="23"/>
                      <a:pt x="199" y="23"/>
                    </a:cubicBezTo>
                    <a:cubicBezTo>
                      <a:pt x="202" y="23"/>
                      <a:pt x="202" y="23"/>
                      <a:pt x="202" y="23"/>
                    </a:cubicBezTo>
                    <a:cubicBezTo>
                      <a:pt x="200" y="22"/>
                      <a:pt x="200" y="22"/>
                      <a:pt x="200" y="22"/>
                    </a:cubicBezTo>
                    <a:cubicBezTo>
                      <a:pt x="199" y="23"/>
                      <a:pt x="199" y="23"/>
                      <a:pt x="199" y="23"/>
                    </a:cubicBezTo>
                    <a:cubicBezTo>
                      <a:pt x="202" y="23"/>
                      <a:pt x="202" y="23"/>
                      <a:pt x="202" y="23"/>
                    </a:cubicBezTo>
                    <a:cubicBezTo>
                      <a:pt x="200" y="22"/>
                      <a:pt x="200" y="22"/>
                      <a:pt x="200" y="22"/>
                    </a:cubicBezTo>
                    <a:cubicBezTo>
                      <a:pt x="201" y="23"/>
                      <a:pt x="201" y="23"/>
                      <a:pt x="201" y="23"/>
                    </a:cubicBezTo>
                    <a:cubicBezTo>
                      <a:pt x="200" y="22"/>
                      <a:pt x="200" y="22"/>
                      <a:pt x="200" y="22"/>
                    </a:cubicBezTo>
                    <a:cubicBezTo>
                      <a:pt x="200" y="22"/>
                      <a:pt x="200" y="22"/>
                      <a:pt x="200" y="22"/>
                    </a:cubicBezTo>
                    <a:cubicBezTo>
                      <a:pt x="201" y="23"/>
                      <a:pt x="201" y="23"/>
                      <a:pt x="201" y="23"/>
                    </a:cubicBezTo>
                    <a:cubicBezTo>
                      <a:pt x="200" y="22"/>
                      <a:pt x="200" y="22"/>
                      <a:pt x="200" y="22"/>
                    </a:cubicBezTo>
                    <a:cubicBezTo>
                      <a:pt x="200" y="22"/>
                      <a:pt x="200" y="22"/>
                      <a:pt x="200" y="22"/>
                    </a:cubicBezTo>
                    <a:cubicBezTo>
                      <a:pt x="200" y="22"/>
                      <a:pt x="200" y="22"/>
                      <a:pt x="200" y="22"/>
                    </a:cubicBezTo>
                    <a:cubicBezTo>
                      <a:pt x="200" y="22"/>
                      <a:pt x="200" y="22"/>
                      <a:pt x="200" y="22"/>
                    </a:cubicBezTo>
                    <a:cubicBezTo>
                      <a:pt x="200" y="22"/>
                      <a:pt x="200" y="22"/>
                      <a:pt x="200" y="22"/>
                    </a:cubicBezTo>
                    <a:cubicBezTo>
                      <a:pt x="200" y="22"/>
                      <a:pt x="200" y="22"/>
                      <a:pt x="200" y="22"/>
                    </a:cubicBezTo>
                    <a:cubicBezTo>
                      <a:pt x="200" y="22"/>
                      <a:pt x="199" y="23"/>
                      <a:pt x="198" y="25"/>
                    </a:cubicBezTo>
                    <a:cubicBezTo>
                      <a:pt x="196" y="26"/>
                      <a:pt x="194" y="28"/>
                      <a:pt x="192" y="29"/>
                    </a:cubicBezTo>
                    <a:cubicBezTo>
                      <a:pt x="191" y="30"/>
                      <a:pt x="190" y="31"/>
                      <a:pt x="189" y="31"/>
                    </a:cubicBezTo>
                    <a:cubicBezTo>
                      <a:pt x="188" y="31"/>
                      <a:pt x="188" y="31"/>
                      <a:pt x="188" y="31"/>
                    </a:cubicBezTo>
                    <a:cubicBezTo>
                      <a:pt x="188" y="32"/>
                      <a:pt x="188" y="32"/>
                      <a:pt x="188" y="32"/>
                    </a:cubicBezTo>
                    <a:cubicBezTo>
                      <a:pt x="188" y="32"/>
                      <a:pt x="188" y="32"/>
                      <a:pt x="188" y="32"/>
                    </a:cubicBezTo>
                    <a:cubicBezTo>
                      <a:pt x="189" y="33"/>
                      <a:pt x="189" y="33"/>
                      <a:pt x="189" y="33"/>
                    </a:cubicBezTo>
                    <a:cubicBezTo>
                      <a:pt x="188" y="32"/>
                      <a:pt x="188" y="32"/>
                      <a:pt x="188" y="32"/>
                    </a:cubicBezTo>
                    <a:cubicBezTo>
                      <a:pt x="188" y="32"/>
                      <a:pt x="188" y="32"/>
                      <a:pt x="188" y="32"/>
                    </a:cubicBezTo>
                    <a:cubicBezTo>
                      <a:pt x="189" y="33"/>
                      <a:pt x="189" y="33"/>
                      <a:pt x="189" y="33"/>
                    </a:cubicBezTo>
                    <a:cubicBezTo>
                      <a:pt x="188" y="32"/>
                      <a:pt x="188" y="32"/>
                      <a:pt x="188" y="32"/>
                    </a:cubicBezTo>
                    <a:cubicBezTo>
                      <a:pt x="186" y="33"/>
                      <a:pt x="184" y="36"/>
                      <a:pt x="184" y="39"/>
                    </a:cubicBezTo>
                    <a:cubicBezTo>
                      <a:pt x="184" y="182"/>
                      <a:pt x="184" y="182"/>
                      <a:pt x="184" y="182"/>
                    </a:cubicBezTo>
                    <a:cubicBezTo>
                      <a:pt x="184" y="184"/>
                      <a:pt x="184" y="185"/>
                      <a:pt x="185" y="187"/>
                    </a:cubicBezTo>
                    <a:lnTo>
                      <a:pt x="192" y="18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10" name="Oval 87"/>
              <p:cNvSpPr>
                <a:spLocks noChangeArrowheads="1"/>
              </p:cNvSpPr>
              <p:nvPr/>
            </p:nvSpPr>
            <p:spPr bwMode="auto">
              <a:xfrm>
                <a:off x="7588607" y="3060168"/>
                <a:ext cx="66652" cy="67326"/>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11" name="Freeform 88"/>
              <p:cNvSpPr>
                <a:spLocks noEditPoints="1"/>
              </p:cNvSpPr>
              <p:nvPr/>
            </p:nvSpPr>
            <p:spPr bwMode="auto">
              <a:xfrm>
                <a:off x="7429718" y="3157116"/>
                <a:ext cx="350093" cy="229580"/>
              </a:xfrm>
              <a:custGeom>
                <a:avLst/>
                <a:gdLst>
                  <a:gd name="T0" fmla="*/ 161 w 220"/>
                  <a:gd name="T1" fmla="*/ 0 h 144"/>
                  <a:gd name="T2" fmla="*/ 65 w 220"/>
                  <a:gd name="T3" fmla="*/ 3 h 144"/>
                  <a:gd name="T4" fmla="*/ 0 w 220"/>
                  <a:gd name="T5" fmla="*/ 118 h 144"/>
                  <a:gd name="T6" fmla="*/ 220 w 220"/>
                  <a:gd name="T7" fmla="*/ 119 h 144"/>
                  <a:gd name="T8" fmla="*/ 161 w 220"/>
                  <a:gd name="T9" fmla="*/ 0 h 144"/>
                  <a:gd name="T10" fmla="*/ 87 w 220"/>
                  <a:gd name="T11" fmla="*/ 87 h 144"/>
                  <a:gd name="T12" fmla="*/ 62 w 220"/>
                  <a:gd name="T13" fmla="*/ 63 h 144"/>
                  <a:gd name="T14" fmla="*/ 87 w 220"/>
                  <a:gd name="T15" fmla="*/ 39 h 144"/>
                  <a:gd name="T16" fmla="*/ 111 w 220"/>
                  <a:gd name="T17" fmla="*/ 63 h 144"/>
                  <a:gd name="T18" fmla="*/ 87 w 220"/>
                  <a:gd name="T19" fmla="*/ 87 h 144"/>
                  <a:gd name="T20" fmla="*/ 147 w 220"/>
                  <a:gd name="T21" fmla="*/ 103 h 144"/>
                  <a:gd name="T22" fmla="*/ 132 w 220"/>
                  <a:gd name="T23" fmla="*/ 88 h 144"/>
                  <a:gd name="T24" fmla="*/ 147 w 220"/>
                  <a:gd name="T25" fmla="*/ 74 h 144"/>
                  <a:gd name="T26" fmla="*/ 161 w 220"/>
                  <a:gd name="T27" fmla="*/ 88 h 144"/>
                  <a:gd name="T28" fmla="*/ 147 w 220"/>
                  <a:gd name="T29" fmla="*/ 10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144">
                    <a:moveTo>
                      <a:pt x="161" y="0"/>
                    </a:moveTo>
                    <a:cubicBezTo>
                      <a:pt x="65" y="3"/>
                      <a:pt x="65" y="3"/>
                      <a:pt x="65" y="3"/>
                    </a:cubicBezTo>
                    <a:cubicBezTo>
                      <a:pt x="0" y="118"/>
                      <a:pt x="0" y="118"/>
                      <a:pt x="0" y="118"/>
                    </a:cubicBezTo>
                    <a:cubicBezTo>
                      <a:pt x="39" y="134"/>
                      <a:pt x="147" y="144"/>
                      <a:pt x="220" y="119"/>
                    </a:cubicBezTo>
                    <a:lnTo>
                      <a:pt x="161" y="0"/>
                    </a:lnTo>
                    <a:close/>
                    <a:moveTo>
                      <a:pt x="87" y="87"/>
                    </a:moveTo>
                    <a:cubicBezTo>
                      <a:pt x="73" y="87"/>
                      <a:pt x="62" y="76"/>
                      <a:pt x="62" y="63"/>
                    </a:cubicBezTo>
                    <a:cubicBezTo>
                      <a:pt x="62" y="49"/>
                      <a:pt x="73" y="39"/>
                      <a:pt x="87" y="39"/>
                    </a:cubicBezTo>
                    <a:cubicBezTo>
                      <a:pt x="100" y="39"/>
                      <a:pt x="111" y="49"/>
                      <a:pt x="111" y="63"/>
                    </a:cubicBezTo>
                    <a:cubicBezTo>
                      <a:pt x="111" y="76"/>
                      <a:pt x="100" y="87"/>
                      <a:pt x="87" y="87"/>
                    </a:cubicBezTo>
                    <a:close/>
                    <a:moveTo>
                      <a:pt x="147" y="103"/>
                    </a:moveTo>
                    <a:cubicBezTo>
                      <a:pt x="139" y="103"/>
                      <a:pt x="132" y="96"/>
                      <a:pt x="132" y="88"/>
                    </a:cubicBezTo>
                    <a:cubicBezTo>
                      <a:pt x="132" y="81"/>
                      <a:pt x="139" y="74"/>
                      <a:pt x="147" y="74"/>
                    </a:cubicBezTo>
                    <a:cubicBezTo>
                      <a:pt x="155" y="74"/>
                      <a:pt x="161" y="81"/>
                      <a:pt x="161" y="88"/>
                    </a:cubicBezTo>
                    <a:cubicBezTo>
                      <a:pt x="161" y="96"/>
                      <a:pt x="155" y="103"/>
                      <a:pt x="147" y="10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112" name="Group 14"/>
            <p:cNvGrpSpPr/>
            <p:nvPr/>
          </p:nvGrpSpPr>
          <p:grpSpPr>
            <a:xfrm>
              <a:off x="5253166" y="3103537"/>
              <a:ext cx="678137" cy="734185"/>
              <a:chOff x="7004221" y="4138049"/>
              <a:chExt cx="904182" cy="978913"/>
            </a:xfrm>
          </p:grpSpPr>
          <p:sp>
            <p:nvSpPr>
              <p:cNvPr id="113" name="Freeform 67"/>
              <p:cNvSpPr>
                <a:spLocks/>
              </p:cNvSpPr>
              <p:nvPr/>
            </p:nvSpPr>
            <p:spPr bwMode="auto">
              <a:xfrm>
                <a:off x="7088378" y="4158920"/>
                <a:ext cx="820025" cy="958042"/>
              </a:xfrm>
              <a:custGeom>
                <a:avLst/>
                <a:gdLst>
                  <a:gd name="T0" fmla="*/ 258 w 515"/>
                  <a:gd name="T1" fmla="*/ 0 h 602"/>
                  <a:gd name="T2" fmla="*/ 0 w 515"/>
                  <a:gd name="T3" fmla="*/ 257 h 602"/>
                  <a:gd name="T4" fmla="*/ 131 w 515"/>
                  <a:gd name="T5" fmla="*/ 481 h 602"/>
                  <a:gd name="T6" fmla="*/ 142 w 515"/>
                  <a:gd name="T7" fmla="*/ 602 h 602"/>
                  <a:gd name="T8" fmla="*/ 246 w 515"/>
                  <a:gd name="T9" fmla="*/ 514 h 602"/>
                  <a:gd name="T10" fmla="*/ 258 w 515"/>
                  <a:gd name="T11" fmla="*/ 514 h 602"/>
                  <a:gd name="T12" fmla="*/ 515 w 515"/>
                  <a:gd name="T13" fmla="*/ 257 h 602"/>
                  <a:gd name="T14" fmla="*/ 258 w 515"/>
                  <a:gd name="T15" fmla="*/ 0 h 6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5" h="602">
                    <a:moveTo>
                      <a:pt x="258" y="0"/>
                    </a:moveTo>
                    <a:cubicBezTo>
                      <a:pt x="116" y="0"/>
                      <a:pt x="0" y="115"/>
                      <a:pt x="0" y="257"/>
                    </a:cubicBezTo>
                    <a:cubicBezTo>
                      <a:pt x="0" y="353"/>
                      <a:pt x="53" y="437"/>
                      <a:pt x="131" y="481"/>
                    </a:cubicBezTo>
                    <a:cubicBezTo>
                      <a:pt x="142" y="602"/>
                      <a:pt x="142" y="602"/>
                      <a:pt x="142" y="602"/>
                    </a:cubicBezTo>
                    <a:cubicBezTo>
                      <a:pt x="246" y="514"/>
                      <a:pt x="246" y="514"/>
                      <a:pt x="246" y="514"/>
                    </a:cubicBezTo>
                    <a:cubicBezTo>
                      <a:pt x="250" y="514"/>
                      <a:pt x="254" y="514"/>
                      <a:pt x="258" y="514"/>
                    </a:cubicBezTo>
                    <a:cubicBezTo>
                      <a:pt x="400" y="514"/>
                      <a:pt x="515" y="399"/>
                      <a:pt x="515" y="257"/>
                    </a:cubicBezTo>
                    <a:cubicBezTo>
                      <a:pt x="515" y="115"/>
                      <a:pt x="400" y="0"/>
                      <a:pt x="258" y="0"/>
                    </a:cubicBezTo>
                  </a:path>
                </a:pathLst>
              </a:custGeom>
              <a:solidFill>
                <a:srgbClr val="C7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14" name="Freeform 68"/>
              <p:cNvSpPr>
                <a:spLocks/>
              </p:cNvSpPr>
              <p:nvPr/>
            </p:nvSpPr>
            <p:spPr bwMode="auto">
              <a:xfrm>
                <a:off x="7004221" y="4138049"/>
                <a:ext cx="818678" cy="958042"/>
              </a:xfrm>
              <a:custGeom>
                <a:avLst/>
                <a:gdLst>
                  <a:gd name="T0" fmla="*/ 257 w 514"/>
                  <a:gd name="T1" fmla="*/ 0 h 602"/>
                  <a:gd name="T2" fmla="*/ 0 w 514"/>
                  <a:gd name="T3" fmla="*/ 257 h 602"/>
                  <a:gd name="T4" fmla="*/ 131 w 514"/>
                  <a:gd name="T5" fmla="*/ 481 h 602"/>
                  <a:gd name="T6" fmla="*/ 142 w 514"/>
                  <a:gd name="T7" fmla="*/ 602 h 602"/>
                  <a:gd name="T8" fmla="*/ 246 w 514"/>
                  <a:gd name="T9" fmla="*/ 514 h 602"/>
                  <a:gd name="T10" fmla="*/ 257 w 514"/>
                  <a:gd name="T11" fmla="*/ 514 h 602"/>
                  <a:gd name="T12" fmla="*/ 514 w 514"/>
                  <a:gd name="T13" fmla="*/ 257 h 602"/>
                  <a:gd name="T14" fmla="*/ 257 w 514"/>
                  <a:gd name="T15" fmla="*/ 0 h 6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4" h="602">
                    <a:moveTo>
                      <a:pt x="257" y="0"/>
                    </a:moveTo>
                    <a:cubicBezTo>
                      <a:pt x="115" y="0"/>
                      <a:pt x="0" y="115"/>
                      <a:pt x="0" y="257"/>
                    </a:cubicBezTo>
                    <a:cubicBezTo>
                      <a:pt x="0" y="353"/>
                      <a:pt x="53" y="437"/>
                      <a:pt x="131" y="481"/>
                    </a:cubicBezTo>
                    <a:cubicBezTo>
                      <a:pt x="142" y="602"/>
                      <a:pt x="142" y="602"/>
                      <a:pt x="142" y="602"/>
                    </a:cubicBezTo>
                    <a:cubicBezTo>
                      <a:pt x="246" y="514"/>
                      <a:pt x="246" y="514"/>
                      <a:pt x="246" y="514"/>
                    </a:cubicBezTo>
                    <a:cubicBezTo>
                      <a:pt x="249" y="514"/>
                      <a:pt x="253" y="514"/>
                      <a:pt x="257" y="514"/>
                    </a:cubicBezTo>
                    <a:cubicBezTo>
                      <a:pt x="399" y="514"/>
                      <a:pt x="514" y="399"/>
                      <a:pt x="514" y="257"/>
                    </a:cubicBezTo>
                    <a:cubicBezTo>
                      <a:pt x="514" y="115"/>
                      <a:pt x="399" y="0"/>
                      <a:pt x="257" y="0"/>
                    </a:cubicBezTo>
                    <a:close/>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15" name="Freeform 89"/>
              <p:cNvSpPr>
                <a:spLocks/>
              </p:cNvSpPr>
              <p:nvPr/>
            </p:nvSpPr>
            <p:spPr bwMode="auto">
              <a:xfrm>
                <a:off x="7138199" y="4430915"/>
                <a:ext cx="154175" cy="216115"/>
              </a:xfrm>
              <a:custGeom>
                <a:avLst/>
                <a:gdLst>
                  <a:gd name="T0" fmla="*/ 3 w 97"/>
                  <a:gd name="T1" fmla="*/ 54 h 136"/>
                  <a:gd name="T2" fmla="*/ 51 w 97"/>
                  <a:gd name="T3" fmla="*/ 0 h 136"/>
                  <a:gd name="T4" fmla="*/ 97 w 97"/>
                  <a:gd name="T5" fmla="*/ 42 h 136"/>
                  <a:gd name="T6" fmla="*/ 73 w 97"/>
                  <a:gd name="T7" fmla="*/ 82 h 136"/>
                  <a:gd name="T8" fmla="*/ 34 w 97"/>
                  <a:gd name="T9" fmla="*/ 113 h 136"/>
                  <a:gd name="T10" fmla="*/ 97 w 97"/>
                  <a:gd name="T11" fmla="*/ 113 h 136"/>
                  <a:gd name="T12" fmla="*/ 97 w 97"/>
                  <a:gd name="T13" fmla="*/ 136 h 136"/>
                  <a:gd name="T14" fmla="*/ 0 w 97"/>
                  <a:gd name="T15" fmla="*/ 136 h 136"/>
                  <a:gd name="T16" fmla="*/ 42 w 97"/>
                  <a:gd name="T17" fmla="*/ 76 h 136"/>
                  <a:gd name="T18" fmla="*/ 70 w 97"/>
                  <a:gd name="T19" fmla="*/ 43 h 136"/>
                  <a:gd name="T20" fmla="*/ 51 w 97"/>
                  <a:gd name="T21" fmla="*/ 23 h 136"/>
                  <a:gd name="T22" fmla="*/ 28 w 97"/>
                  <a:gd name="T23" fmla="*/ 54 h 136"/>
                  <a:gd name="T24" fmla="*/ 3 w 97"/>
                  <a:gd name="T25" fmla="*/ 5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36">
                    <a:moveTo>
                      <a:pt x="3" y="54"/>
                    </a:moveTo>
                    <a:cubicBezTo>
                      <a:pt x="2" y="23"/>
                      <a:pt x="19" y="0"/>
                      <a:pt x="51" y="0"/>
                    </a:cubicBezTo>
                    <a:cubicBezTo>
                      <a:pt x="75" y="0"/>
                      <a:pt x="97" y="16"/>
                      <a:pt x="97" y="42"/>
                    </a:cubicBezTo>
                    <a:cubicBezTo>
                      <a:pt x="97" y="62"/>
                      <a:pt x="86" y="73"/>
                      <a:pt x="73" y="82"/>
                    </a:cubicBezTo>
                    <a:cubicBezTo>
                      <a:pt x="60" y="91"/>
                      <a:pt x="44" y="99"/>
                      <a:pt x="34" y="113"/>
                    </a:cubicBezTo>
                    <a:cubicBezTo>
                      <a:pt x="97" y="113"/>
                      <a:pt x="97" y="113"/>
                      <a:pt x="97" y="113"/>
                    </a:cubicBezTo>
                    <a:cubicBezTo>
                      <a:pt x="97" y="136"/>
                      <a:pt x="97" y="136"/>
                      <a:pt x="97" y="136"/>
                    </a:cubicBezTo>
                    <a:cubicBezTo>
                      <a:pt x="0" y="136"/>
                      <a:pt x="0" y="136"/>
                      <a:pt x="0" y="136"/>
                    </a:cubicBezTo>
                    <a:cubicBezTo>
                      <a:pt x="0" y="105"/>
                      <a:pt x="19" y="92"/>
                      <a:pt x="42" y="76"/>
                    </a:cubicBezTo>
                    <a:cubicBezTo>
                      <a:pt x="60" y="64"/>
                      <a:pt x="70" y="57"/>
                      <a:pt x="70" y="43"/>
                    </a:cubicBezTo>
                    <a:cubicBezTo>
                      <a:pt x="70" y="32"/>
                      <a:pt x="61" y="23"/>
                      <a:pt x="51" y="23"/>
                    </a:cubicBezTo>
                    <a:cubicBezTo>
                      <a:pt x="33" y="23"/>
                      <a:pt x="28" y="40"/>
                      <a:pt x="28" y="54"/>
                    </a:cubicBezTo>
                    <a:lnTo>
                      <a:pt x="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16" name="Freeform 90"/>
              <p:cNvSpPr>
                <a:spLocks/>
              </p:cNvSpPr>
              <p:nvPr/>
            </p:nvSpPr>
            <p:spPr bwMode="auto">
              <a:xfrm>
                <a:off x="7335463" y="4476697"/>
                <a:ext cx="159561" cy="157542"/>
              </a:xfrm>
              <a:custGeom>
                <a:avLst/>
                <a:gdLst>
                  <a:gd name="T0" fmla="*/ 0 w 237"/>
                  <a:gd name="T1" fmla="*/ 102 h 234"/>
                  <a:gd name="T2" fmla="*/ 104 w 237"/>
                  <a:gd name="T3" fmla="*/ 102 h 234"/>
                  <a:gd name="T4" fmla="*/ 104 w 237"/>
                  <a:gd name="T5" fmla="*/ 0 h 234"/>
                  <a:gd name="T6" fmla="*/ 132 w 237"/>
                  <a:gd name="T7" fmla="*/ 0 h 234"/>
                  <a:gd name="T8" fmla="*/ 132 w 237"/>
                  <a:gd name="T9" fmla="*/ 102 h 234"/>
                  <a:gd name="T10" fmla="*/ 237 w 237"/>
                  <a:gd name="T11" fmla="*/ 102 h 234"/>
                  <a:gd name="T12" fmla="*/ 237 w 237"/>
                  <a:gd name="T13" fmla="*/ 130 h 234"/>
                  <a:gd name="T14" fmla="*/ 132 w 237"/>
                  <a:gd name="T15" fmla="*/ 130 h 234"/>
                  <a:gd name="T16" fmla="*/ 132 w 237"/>
                  <a:gd name="T17" fmla="*/ 234 h 234"/>
                  <a:gd name="T18" fmla="*/ 104 w 237"/>
                  <a:gd name="T19" fmla="*/ 234 h 234"/>
                  <a:gd name="T20" fmla="*/ 104 w 237"/>
                  <a:gd name="T21" fmla="*/ 130 h 234"/>
                  <a:gd name="T22" fmla="*/ 0 w 237"/>
                  <a:gd name="T23" fmla="*/ 130 h 234"/>
                  <a:gd name="T24" fmla="*/ 0 w 237"/>
                  <a:gd name="T25" fmla="*/ 10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234">
                    <a:moveTo>
                      <a:pt x="0" y="102"/>
                    </a:moveTo>
                    <a:lnTo>
                      <a:pt x="104" y="102"/>
                    </a:lnTo>
                    <a:lnTo>
                      <a:pt x="104" y="0"/>
                    </a:lnTo>
                    <a:lnTo>
                      <a:pt x="132" y="0"/>
                    </a:lnTo>
                    <a:lnTo>
                      <a:pt x="132" y="102"/>
                    </a:lnTo>
                    <a:lnTo>
                      <a:pt x="237" y="102"/>
                    </a:lnTo>
                    <a:lnTo>
                      <a:pt x="237" y="130"/>
                    </a:lnTo>
                    <a:lnTo>
                      <a:pt x="132" y="130"/>
                    </a:lnTo>
                    <a:lnTo>
                      <a:pt x="132" y="234"/>
                    </a:lnTo>
                    <a:lnTo>
                      <a:pt x="104" y="234"/>
                    </a:lnTo>
                    <a:lnTo>
                      <a:pt x="104" y="130"/>
                    </a:lnTo>
                    <a:lnTo>
                      <a:pt x="0" y="130"/>
                    </a:lnTo>
                    <a:lnTo>
                      <a:pt x="0" y="10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17" name="Freeform 91"/>
              <p:cNvSpPr>
                <a:spLocks/>
              </p:cNvSpPr>
              <p:nvPr/>
            </p:nvSpPr>
            <p:spPr bwMode="auto">
              <a:xfrm>
                <a:off x="7528014" y="4430915"/>
                <a:ext cx="156195" cy="216115"/>
              </a:xfrm>
              <a:custGeom>
                <a:avLst/>
                <a:gdLst>
                  <a:gd name="T0" fmla="*/ 3 w 98"/>
                  <a:gd name="T1" fmla="*/ 54 h 136"/>
                  <a:gd name="T2" fmla="*/ 51 w 98"/>
                  <a:gd name="T3" fmla="*/ 0 h 136"/>
                  <a:gd name="T4" fmla="*/ 97 w 98"/>
                  <a:gd name="T5" fmla="*/ 42 h 136"/>
                  <a:gd name="T6" fmla="*/ 73 w 98"/>
                  <a:gd name="T7" fmla="*/ 82 h 136"/>
                  <a:gd name="T8" fmla="*/ 35 w 98"/>
                  <a:gd name="T9" fmla="*/ 113 h 136"/>
                  <a:gd name="T10" fmla="*/ 98 w 98"/>
                  <a:gd name="T11" fmla="*/ 113 h 136"/>
                  <a:gd name="T12" fmla="*/ 98 w 98"/>
                  <a:gd name="T13" fmla="*/ 136 h 136"/>
                  <a:gd name="T14" fmla="*/ 0 w 98"/>
                  <a:gd name="T15" fmla="*/ 136 h 136"/>
                  <a:gd name="T16" fmla="*/ 42 w 98"/>
                  <a:gd name="T17" fmla="*/ 76 h 136"/>
                  <a:gd name="T18" fmla="*/ 70 w 98"/>
                  <a:gd name="T19" fmla="*/ 43 h 136"/>
                  <a:gd name="T20" fmla="*/ 51 w 98"/>
                  <a:gd name="T21" fmla="*/ 23 h 136"/>
                  <a:gd name="T22" fmla="*/ 29 w 98"/>
                  <a:gd name="T23" fmla="*/ 54 h 136"/>
                  <a:gd name="T24" fmla="*/ 3 w 98"/>
                  <a:gd name="T25" fmla="*/ 5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6">
                    <a:moveTo>
                      <a:pt x="3" y="54"/>
                    </a:moveTo>
                    <a:cubicBezTo>
                      <a:pt x="2" y="23"/>
                      <a:pt x="19" y="0"/>
                      <a:pt x="51" y="0"/>
                    </a:cubicBezTo>
                    <a:cubicBezTo>
                      <a:pt x="75" y="0"/>
                      <a:pt x="97" y="16"/>
                      <a:pt x="97" y="42"/>
                    </a:cubicBezTo>
                    <a:cubicBezTo>
                      <a:pt x="97" y="62"/>
                      <a:pt x="86" y="73"/>
                      <a:pt x="73" y="82"/>
                    </a:cubicBezTo>
                    <a:cubicBezTo>
                      <a:pt x="60" y="91"/>
                      <a:pt x="44" y="99"/>
                      <a:pt x="35" y="113"/>
                    </a:cubicBezTo>
                    <a:cubicBezTo>
                      <a:pt x="98" y="113"/>
                      <a:pt x="98" y="113"/>
                      <a:pt x="98" y="113"/>
                    </a:cubicBezTo>
                    <a:cubicBezTo>
                      <a:pt x="98" y="136"/>
                      <a:pt x="98" y="136"/>
                      <a:pt x="98" y="136"/>
                    </a:cubicBezTo>
                    <a:cubicBezTo>
                      <a:pt x="0" y="136"/>
                      <a:pt x="0" y="136"/>
                      <a:pt x="0" y="136"/>
                    </a:cubicBezTo>
                    <a:cubicBezTo>
                      <a:pt x="0" y="105"/>
                      <a:pt x="19" y="92"/>
                      <a:pt x="42" y="76"/>
                    </a:cubicBezTo>
                    <a:cubicBezTo>
                      <a:pt x="60" y="64"/>
                      <a:pt x="70" y="57"/>
                      <a:pt x="70" y="43"/>
                    </a:cubicBezTo>
                    <a:cubicBezTo>
                      <a:pt x="70" y="32"/>
                      <a:pt x="62" y="23"/>
                      <a:pt x="51" y="23"/>
                    </a:cubicBezTo>
                    <a:cubicBezTo>
                      <a:pt x="33" y="23"/>
                      <a:pt x="29" y="40"/>
                      <a:pt x="29" y="54"/>
                    </a:cubicBezTo>
                    <a:lnTo>
                      <a:pt x="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118" name="Group 12"/>
            <p:cNvGrpSpPr/>
            <p:nvPr/>
          </p:nvGrpSpPr>
          <p:grpSpPr>
            <a:xfrm>
              <a:off x="4397290" y="1551347"/>
              <a:ext cx="810431" cy="877589"/>
              <a:chOff x="5863054" y="2068463"/>
              <a:chExt cx="1080574" cy="1170118"/>
            </a:xfrm>
          </p:grpSpPr>
          <p:sp>
            <p:nvSpPr>
              <p:cNvPr id="119" name="Freeform 62"/>
              <p:cNvSpPr>
                <a:spLocks/>
              </p:cNvSpPr>
              <p:nvPr/>
            </p:nvSpPr>
            <p:spPr bwMode="auto">
              <a:xfrm>
                <a:off x="5966062" y="2094047"/>
                <a:ext cx="977566" cy="1144534"/>
              </a:xfrm>
              <a:custGeom>
                <a:avLst/>
                <a:gdLst>
                  <a:gd name="T0" fmla="*/ 307 w 614"/>
                  <a:gd name="T1" fmla="*/ 0 h 719"/>
                  <a:gd name="T2" fmla="*/ 0 w 614"/>
                  <a:gd name="T3" fmla="*/ 307 h 719"/>
                  <a:gd name="T4" fmla="*/ 307 w 614"/>
                  <a:gd name="T5" fmla="*/ 615 h 719"/>
                  <a:gd name="T6" fmla="*/ 321 w 614"/>
                  <a:gd name="T7" fmla="*/ 614 h 719"/>
                  <a:gd name="T8" fmla="*/ 445 w 614"/>
                  <a:gd name="T9" fmla="*/ 719 h 719"/>
                  <a:gd name="T10" fmla="*/ 458 w 614"/>
                  <a:gd name="T11" fmla="*/ 575 h 719"/>
                  <a:gd name="T12" fmla="*/ 614 w 614"/>
                  <a:gd name="T13" fmla="*/ 307 h 719"/>
                  <a:gd name="T14" fmla="*/ 307 w 614"/>
                  <a:gd name="T15" fmla="*/ 0 h 7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4" h="719">
                    <a:moveTo>
                      <a:pt x="307" y="0"/>
                    </a:moveTo>
                    <a:cubicBezTo>
                      <a:pt x="137" y="0"/>
                      <a:pt x="0" y="138"/>
                      <a:pt x="0" y="307"/>
                    </a:cubicBezTo>
                    <a:cubicBezTo>
                      <a:pt x="0" y="477"/>
                      <a:pt x="137" y="615"/>
                      <a:pt x="307" y="615"/>
                    </a:cubicBezTo>
                    <a:cubicBezTo>
                      <a:pt x="312" y="615"/>
                      <a:pt x="316" y="615"/>
                      <a:pt x="321" y="614"/>
                    </a:cubicBezTo>
                    <a:cubicBezTo>
                      <a:pt x="445" y="719"/>
                      <a:pt x="445" y="719"/>
                      <a:pt x="445" y="719"/>
                    </a:cubicBezTo>
                    <a:cubicBezTo>
                      <a:pt x="458" y="575"/>
                      <a:pt x="458" y="575"/>
                      <a:pt x="458" y="575"/>
                    </a:cubicBezTo>
                    <a:cubicBezTo>
                      <a:pt x="551" y="522"/>
                      <a:pt x="614" y="422"/>
                      <a:pt x="614" y="307"/>
                    </a:cubicBezTo>
                    <a:cubicBezTo>
                      <a:pt x="614" y="138"/>
                      <a:pt x="477" y="0"/>
                      <a:pt x="307" y="0"/>
                    </a:cubicBezTo>
                  </a:path>
                </a:pathLst>
              </a:custGeom>
              <a:solidFill>
                <a:srgbClr val="C7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20" name="Freeform 63"/>
              <p:cNvSpPr>
                <a:spLocks/>
              </p:cNvSpPr>
              <p:nvPr/>
            </p:nvSpPr>
            <p:spPr bwMode="auto">
              <a:xfrm>
                <a:off x="5863054" y="2068463"/>
                <a:ext cx="977566" cy="1144534"/>
              </a:xfrm>
              <a:custGeom>
                <a:avLst/>
                <a:gdLst>
                  <a:gd name="T0" fmla="*/ 614 w 614"/>
                  <a:gd name="T1" fmla="*/ 307 h 719"/>
                  <a:gd name="T2" fmla="*/ 307 w 614"/>
                  <a:gd name="T3" fmla="*/ 0 h 719"/>
                  <a:gd name="T4" fmla="*/ 0 w 614"/>
                  <a:gd name="T5" fmla="*/ 307 h 719"/>
                  <a:gd name="T6" fmla="*/ 307 w 614"/>
                  <a:gd name="T7" fmla="*/ 614 h 719"/>
                  <a:gd name="T8" fmla="*/ 321 w 614"/>
                  <a:gd name="T9" fmla="*/ 614 h 719"/>
                  <a:gd name="T10" fmla="*/ 445 w 614"/>
                  <a:gd name="T11" fmla="*/ 719 h 719"/>
                  <a:gd name="T12" fmla="*/ 458 w 614"/>
                  <a:gd name="T13" fmla="*/ 575 h 719"/>
                  <a:gd name="T14" fmla="*/ 614 w 614"/>
                  <a:gd name="T15" fmla="*/ 307 h 7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4" h="719">
                    <a:moveTo>
                      <a:pt x="614" y="307"/>
                    </a:moveTo>
                    <a:cubicBezTo>
                      <a:pt x="614" y="138"/>
                      <a:pt x="477" y="0"/>
                      <a:pt x="307" y="0"/>
                    </a:cubicBezTo>
                    <a:cubicBezTo>
                      <a:pt x="137" y="0"/>
                      <a:pt x="0" y="138"/>
                      <a:pt x="0" y="307"/>
                    </a:cubicBezTo>
                    <a:cubicBezTo>
                      <a:pt x="0" y="477"/>
                      <a:pt x="137" y="614"/>
                      <a:pt x="307" y="614"/>
                    </a:cubicBezTo>
                    <a:cubicBezTo>
                      <a:pt x="312" y="614"/>
                      <a:pt x="316" y="614"/>
                      <a:pt x="321" y="614"/>
                    </a:cubicBezTo>
                    <a:cubicBezTo>
                      <a:pt x="445" y="719"/>
                      <a:pt x="445" y="719"/>
                      <a:pt x="445" y="719"/>
                    </a:cubicBezTo>
                    <a:cubicBezTo>
                      <a:pt x="458" y="575"/>
                      <a:pt x="458" y="575"/>
                      <a:pt x="458" y="575"/>
                    </a:cubicBezTo>
                    <a:cubicBezTo>
                      <a:pt x="551" y="522"/>
                      <a:pt x="614" y="422"/>
                      <a:pt x="614" y="307"/>
                    </a:cubicBezTo>
                    <a:close/>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21" name="Freeform 92"/>
              <p:cNvSpPr>
                <a:spLocks noEditPoints="1"/>
              </p:cNvSpPr>
              <p:nvPr/>
            </p:nvSpPr>
            <p:spPr bwMode="auto">
              <a:xfrm>
                <a:off x="6063684" y="2215232"/>
                <a:ext cx="486763" cy="555436"/>
              </a:xfrm>
              <a:custGeom>
                <a:avLst/>
                <a:gdLst>
                  <a:gd name="T0" fmla="*/ 0 w 723"/>
                  <a:gd name="T1" fmla="*/ 338 h 825"/>
                  <a:gd name="T2" fmla="*/ 305 w 723"/>
                  <a:gd name="T3" fmla="*/ 825 h 825"/>
                  <a:gd name="T4" fmla="*/ 723 w 723"/>
                  <a:gd name="T5" fmla="*/ 0 h 825"/>
                  <a:gd name="T6" fmla="*/ 0 w 723"/>
                  <a:gd name="T7" fmla="*/ 338 h 825"/>
                  <a:gd name="T8" fmla="*/ 198 w 723"/>
                  <a:gd name="T9" fmla="*/ 383 h 825"/>
                  <a:gd name="T10" fmla="*/ 482 w 723"/>
                  <a:gd name="T11" fmla="*/ 250 h 825"/>
                  <a:gd name="T12" fmla="*/ 319 w 723"/>
                  <a:gd name="T13" fmla="*/ 574 h 825"/>
                  <a:gd name="T14" fmla="*/ 198 w 723"/>
                  <a:gd name="T15" fmla="*/ 383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3" h="825">
                    <a:moveTo>
                      <a:pt x="0" y="338"/>
                    </a:moveTo>
                    <a:lnTo>
                      <a:pt x="305" y="825"/>
                    </a:lnTo>
                    <a:lnTo>
                      <a:pt x="723" y="0"/>
                    </a:lnTo>
                    <a:lnTo>
                      <a:pt x="0" y="338"/>
                    </a:lnTo>
                    <a:close/>
                    <a:moveTo>
                      <a:pt x="198" y="383"/>
                    </a:moveTo>
                    <a:lnTo>
                      <a:pt x="482" y="250"/>
                    </a:lnTo>
                    <a:lnTo>
                      <a:pt x="319" y="574"/>
                    </a:lnTo>
                    <a:lnTo>
                      <a:pt x="198" y="38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22" name="Freeform 93"/>
              <p:cNvSpPr>
                <a:spLocks/>
              </p:cNvSpPr>
              <p:nvPr/>
            </p:nvSpPr>
            <p:spPr bwMode="auto">
              <a:xfrm>
                <a:off x="6383480" y="2531662"/>
                <a:ext cx="200630" cy="207363"/>
              </a:xfrm>
              <a:custGeom>
                <a:avLst/>
                <a:gdLst>
                  <a:gd name="T0" fmla="*/ 0 w 298"/>
                  <a:gd name="T1" fmla="*/ 194 h 308"/>
                  <a:gd name="T2" fmla="*/ 184 w 298"/>
                  <a:gd name="T3" fmla="*/ 0 h 308"/>
                  <a:gd name="T4" fmla="*/ 298 w 298"/>
                  <a:gd name="T5" fmla="*/ 116 h 308"/>
                  <a:gd name="T6" fmla="*/ 113 w 298"/>
                  <a:gd name="T7" fmla="*/ 308 h 308"/>
                  <a:gd name="T8" fmla="*/ 0 w 298"/>
                  <a:gd name="T9" fmla="*/ 194 h 308"/>
                </a:gdLst>
                <a:ahLst/>
                <a:cxnLst>
                  <a:cxn ang="0">
                    <a:pos x="T0" y="T1"/>
                  </a:cxn>
                  <a:cxn ang="0">
                    <a:pos x="T2" y="T3"/>
                  </a:cxn>
                  <a:cxn ang="0">
                    <a:pos x="T4" y="T5"/>
                  </a:cxn>
                  <a:cxn ang="0">
                    <a:pos x="T6" y="T7"/>
                  </a:cxn>
                  <a:cxn ang="0">
                    <a:pos x="T8" y="T9"/>
                  </a:cxn>
                </a:cxnLst>
                <a:rect l="0" t="0" r="r" b="b"/>
                <a:pathLst>
                  <a:path w="298" h="308">
                    <a:moveTo>
                      <a:pt x="0" y="194"/>
                    </a:moveTo>
                    <a:lnTo>
                      <a:pt x="184" y="0"/>
                    </a:lnTo>
                    <a:lnTo>
                      <a:pt x="298" y="116"/>
                    </a:lnTo>
                    <a:lnTo>
                      <a:pt x="113" y="308"/>
                    </a:lnTo>
                    <a:lnTo>
                      <a:pt x="0"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23" name="Freeform 94"/>
              <p:cNvSpPr>
                <a:spLocks/>
              </p:cNvSpPr>
              <p:nvPr/>
            </p:nvSpPr>
            <p:spPr bwMode="auto">
              <a:xfrm>
                <a:off x="6351837" y="2675066"/>
                <a:ext cx="94929" cy="87523"/>
              </a:xfrm>
              <a:custGeom>
                <a:avLst/>
                <a:gdLst>
                  <a:gd name="T0" fmla="*/ 16 w 60"/>
                  <a:gd name="T1" fmla="*/ 0 h 55"/>
                  <a:gd name="T2" fmla="*/ 60 w 60"/>
                  <a:gd name="T3" fmla="*/ 45 h 55"/>
                  <a:gd name="T4" fmla="*/ 0 w 60"/>
                  <a:gd name="T5" fmla="*/ 55 h 55"/>
                  <a:gd name="T6" fmla="*/ 16 w 60"/>
                  <a:gd name="T7" fmla="*/ 0 h 55"/>
                </a:gdLst>
                <a:ahLst/>
                <a:cxnLst>
                  <a:cxn ang="0">
                    <a:pos x="T0" y="T1"/>
                  </a:cxn>
                  <a:cxn ang="0">
                    <a:pos x="T2" y="T3"/>
                  </a:cxn>
                  <a:cxn ang="0">
                    <a:pos x="T4" y="T5"/>
                  </a:cxn>
                  <a:cxn ang="0">
                    <a:pos x="T6" y="T7"/>
                  </a:cxn>
                </a:cxnLst>
                <a:rect l="0" t="0" r="r" b="b"/>
                <a:pathLst>
                  <a:path w="60" h="55">
                    <a:moveTo>
                      <a:pt x="16" y="0"/>
                    </a:moveTo>
                    <a:cubicBezTo>
                      <a:pt x="17" y="1"/>
                      <a:pt x="60" y="45"/>
                      <a:pt x="60" y="45"/>
                    </a:cubicBezTo>
                    <a:cubicBezTo>
                      <a:pt x="0" y="55"/>
                      <a:pt x="0" y="55"/>
                      <a:pt x="0" y="55"/>
                    </a:cubicBezTo>
                    <a:lnTo>
                      <a:pt x="1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24" name="Freeform 95"/>
              <p:cNvSpPr>
                <a:spLocks/>
              </p:cNvSpPr>
              <p:nvPr/>
            </p:nvSpPr>
            <p:spPr bwMode="auto">
              <a:xfrm>
                <a:off x="6502646" y="2476455"/>
                <a:ext cx="135324" cy="133305"/>
              </a:xfrm>
              <a:custGeom>
                <a:avLst/>
                <a:gdLst>
                  <a:gd name="T0" fmla="*/ 156 w 201"/>
                  <a:gd name="T1" fmla="*/ 198 h 198"/>
                  <a:gd name="T2" fmla="*/ 0 w 201"/>
                  <a:gd name="T3" fmla="*/ 44 h 198"/>
                  <a:gd name="T4" fmla="*/ 45 w 201"/>
                  <a:gd name="T5" fmla="*/ 0 h 198"/>
                  <a:gd name="T6" fmla="*/ 201 w 201"/>
                  <a:gd name="T7" fmla="*/ 153 h 198"/>
                  <a:gd name="T8" fmla="*/ 156 w 201"/>
                  <a:gd name="T9" fmla="*/ 198 h 198"/>
                </a:gdLst>
                <a:ahLst/>
                <a:cxnLst>
                  <a:cxn ang="0">
                    <a:pos x="T0" y="T1"/>
                  </a:cxn>
                  <a:cxn ang="0">
                    <a:pos x="T2" y="T3"/>
                  </a:cxn>
                  <a:cxn ang="0">
                    <a:pos x="T4" y="T5"/>
                  </a:cxn>
                  <a:cxn ang="0">
                    <a:pos x="T6" y="T7"/>
                  </a:cxn>
                  <a:cxn ang="0">
                    <a:pos x="T8" y="T9"/>
                  </a:cxn>
                </a:cxnLst>
                <a:rect l="0" t="0" r="r" b="b"/>
                <a:pathLst>
                  <a:path w="201" h="198">
                    <a:moveTo>
                      <a:pt x="156" y="198"/>
                    </a:moveTo>
                    <a:lnTo>
                      <a:pt x="0" y="44"/>
                    </a:lnTo>
                    <a:lnTo>
                      <a:pt x="45" y="0"/>
                    </a:lnTo>
                    <a:lnTo>
                      <a:pt x="201" y="153"/>
                    </a:lnTo>
                    <a:lnTo>
                      <a:pt x="156" y="19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25" name="Rectangle 96"/>
              <p:cNvSpPr>
                <a:spLocks noChangeArrowheads="1"/>
              </p:cNvSpPr>
              <p:nvPr/>
            </p:nvSpPr>
            <p:spPr bwMode="auto">
              <a:xfrm>
                <a:off x="6200355" y="2799618"/>
                <a:ext cx="311717" cy="3164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126" name="Group 8"/>
            <p:cNvGrpSpPr/>
            <p:nvPr/>
          </p:nvGrpSpPr>
          <p:grpSpPr>
            <a:xfrm>
              <a:off x="3073839" y="3201496"/>
              <a:ext cx="729640" cy="794777"/>
              <a:chOff x="4098452" y="4268661"/>
              <a:chExt cx="972853" cy="1059703"/>
            </a:xfrm>
          </p:grpSpPr>
          <p:sp>
            <p:nvSpPr>
              <p:cNvPr id="127" name="Freeform 60"/>
              <p:cNvSpPr>
                <a:spLocks noEditPoints="1"/>
              </p:cNvSpPr>
              <p:nvPr/>
            </p:nvSpPr>
            <p:spPr bwMode="auto">
              <a:xfrm>
                <a:off x="4354962" y="4408698"/>
                <a:ext cx="334608" cy="624108"/>
              </a:xfrm>
              <a:custGeom>
                <a:avLst/>
                <a:gdLst>
                  <a:gd name="T0" fmla="*/ 210 w 210"/>
                  <a:gd name="T1" fmla="*/ 261 h 392"/>
                  <a:gd name="T2" fmla="*/ 204 w 210"/>
                  <a:gd name="T3" fmla="*/ 290 h 392"/>
                  <a:gd name="T4" fmla="*/ 187 w 210"/>
                  <a:gd name="T5" fmla="*/ 318 h 392"/>
                  <a:gd name="T6" fmla="*/ 159 w 210"/>
                  <a:gd name="T7" fmla="*/ 341 h 392"/>
                  <a:gd name="T8" fmla="*/ 123 w 210"/>
                  <a:gd name="T9" fmla="*/ 355 h 392"/>
                  <a:gd name="T10" fmla="*/ 123 w 210"/>
                  <a:gd name="T11" fmla="*/ 392 h 392"/>
                  <a:gd name="T12" fmla="*/ 96 w 210"/>
                  <a:gd name="T13" fmla="*/ 392 h 392"/>
                  <a:gd name="T14" fmla="*/ 96 w 210"/>
                  <a:gd name="T15" fmla="*/ 358 h 392"/>
                  <a:gd name="T16" fmla="*/ 94 w 210"/>
                  <a:gd name="T17" fmla="*/ 358 h 392"/>
                  <a:gd name="T18" fmla="*/ 91 w 210"/>
                  <a:gd name="T19" fmla="*/ 358 h 392"/>
                  <a:gd name="T20" fmla="*/ 64 w 210"/>
                  <a:gd name="T21" fmla="*/ 357 h 392"/>
                  <a:gd name="T22" fmla="*/ 41 w 210"/>
                  <a:gd name="T23" fmla="*/ 352 h 392"/>
                  <a:gd name="T24" fmla="*/ 20 w 210"/>
                  <a:gd name="T25" fmla="*/ 345 h 392"/>
                  <a:gd name="T26" fmla="*/ 0 w 210"/>
                  <a:gd name="T27" fmla="*/ 335 h 392"/>
                  <a:gd name="T28" fmla="*/ 15 w 210"/>
                  <a:gd name="T29" fmla="*/ 288 h 392"/>
                  <a:gd name="T30" fmla="*/ 31 w 210"/>
                  <a:gd name="T31" fmla="*/ 297 h 392"/>
                  <a:gd name="T32" fmla="*/ 51 w 210"/>
                  <a:gd name="T33" fmla="*/ 306 h 392"/>
                  <a:gd name="T34" fmla="*/ 74 w 210"/>
                  <a:gd name="T35" fmla="*/ 314 h 392"/>
                  <a:gd name="T36" fmla="*/ 96 w 210"/>
                  <a:gd name="T37" fmla="*/ 318 h 392"/>
                  <a:gd name="T38" fmla="*/ 96 w 210"/>
                  <a:gd name="T39" fmla="*/ 219 h 392"/>
                  <a:gd name="T40" fmla="*/ 66 w 210"/>
                  <a:gd name="T41" fmla="*/ 206 h 392"/>
                  <a:gd name="T42" fmla="*/ 39 w 210"/>
                  <a:gd name="T43" fmla="*/ 188 h 392"/>
                  <a:gd name="T44" fmla="*/ 19 w 210"/>
                  <a:gd name="T45" fmla="*/ 160 h 392"/>
                  <a:gd name="T46" fmla="*/ 11 w 210"/>
                  <a:gd name="T47" fmla="*/ 119 h 392"/>
                  <a:gd name="T48" fmla="*/ 17 w 210"/>
                  <a:gd name="T49" fmla="*/ 94 h 392"/>
                  <a:gd name="T50" fmla="*/ 33 w 210"/>
                  <a:gd name="T51" fmla="*/ 69 h 392"/>
                  <a:gd name="T52" fmla="*/ 60 w 210"/>
                  <a:gd name="T53" fmla="*/ 48 h 392"/>
                  <a:gd name="T54" fmla="*/ 96 w 210"/>
                  <a:gd name="T55" fmla="*/ 35 h 392"/>
                  <a:gd name="T56" fmla="*/ 96 w 210"/>
                  <a:gd name="T57" fmla="*/ 0 h 392"/>
                  <a:gd name="T58" fmla="*/ 123 w 210"/>
                  <a:gd name="T59" fmla="*/ 0 h 392"/>
                  <a:gd name="T60" fmla="*/ 123 w 210"/>
                  <a:gd name="T61" fmla="*/ 32 h 392"/>
                  <a:gd name="T62" fmla="*/ 123 w 210"/>
                  <a:gd name="T63" fmla="*/ 32 h 392"/>
                  <a:gd name="T64" fmla="*/ 161 w 210"/>
                  <a:gd name="T65" fmla="*/ 34 h 392"/>
                  <a:gd name="T66" fmla="*/ 196 w 210"/>
                  <a:gd name="T67" fmla="*/ 40 h 392"/>
                  <a:gd name="T68" fmla="*/ 187 w 210"/>
                  <a:gd name="T69" fmla="*/ 87 h 392"/>
                  <a:gd name="T70" fmla="*/ 155 w 210"/>
                  <a:gd name="T71" fmla="*/ 77 h 392"/>
                  <a:gd name="T72" fmla="*/ 123 w 210"/>
                  <a:gd name="T73" fmla="*/ 72 h 392"/>
                  <a:gd name="T74" fmla="*/ 123 w 210"/>
                  <a:gd name="T75" fmla="*/ 159 h 392"/>
                  <a:gd name="T76" fmla="*/ 153 w 210"/>
                  <a:gd name="T77" fmla="*/ 172 h 392"/>
                  <a:gd name="T78" fmla="*/ 181 w 210"/>
                  <a:gd name="T79" fmla="*/ 191 h 392"/>
                  <a:gd name="T80" fmla="*/ 202 w 210"/>
                  <a:gd name="T81" fmla="*/ 219 h 392"/>
                  <a:gd name="T82" fmla="*/ 210 w 210"/>
                  <a:gd name="T83" fmla="*/ 261 h 392"/>
                  <a:gd name="T84" fmla="*/ 65 w 210"/>
                  <a:gd name="T85" fmla="*/ 110 h 392"/>
                  <a:gd name="T86" fmla="*/ 74 w 210"/>
                  <a:gd name="T87" fmla="*/ 133 h 392"/>
                  <a:gd name="T88" fmla="*/ 96 w 210"/>
                  <a:gd name="T89" fmla="*/ 148 h 392"/>
                  <a:gd name="T90" fmla="*/ 96 w 210"/>
                  <a:gd name="T91" fmla="*/ 73 h 392"/>
                  <a:gd name="T92" fmla="*/ 77 w 210"/>
                  <a:gd name="T93" fmla="*/ 79 h 392"/>
                  <a:gd name="T94" fmla="*/ 68 w 210"/>
                  <a:gd name="T95" fmla="*/ 90 h 392"/>
                  <a:gd name="T96" fmla="*/ 65 w 210"/>
                  <a:gd name="T97" fmla="*/ 110 h 392"/>
                  <a:gd name="T98" fmla="*/ 155 w 210"/>
                  <a:gd name="T99" fmla="*/ 269 h 392"/>
                  <a:gd name="T100" fmla="*/ 146 w 210"/>
                  <a:gd name="T101" fmla="*/ 246 h 392"/>
                  <a:gd name="T102" fmla="*/ 123 w 210"/>
                  <a:gd name="T103" fmla="*/ 230 h 392"/>
                  <a:gd name="T104" fmla="*/ 123 w 210"/>
                  <a:gd name="T105" fmla="*/ 316 h 392"/>
                  <a:gd name="T106" fmla="*/ 132 w 210"/>
                  <a:gd name="T107" fmla="*/ 314 h 392"/>
                  <a:gd name="T108" fmla="*/ 140 w 210"/>
                  <a:gd name="T109" fmla="*/ 311 h 392"/>
                  <a:gd name="T110" fmla="*/ 151 w 210"/>
                  <a:gd name="T111" fmla="*/ 298 h 392"/>
                  <a:gd name="T112" fmla="*/ 155 w 210"/>
                  <a:gd name="T113" fmla="*/ 26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0" h="392">
                    <a:moveTo>
                      <a:pt x="210" y="261"/>
                    </a:moveTo>
                    <a:cubicBezTo>
                      <a:pt x="210" y="271"/>
                      <a:pt x="208" y="281"/>
                      <a:pt x="204" y="290"/>
                    </a:cubicBezTo>
                    <a:cubicBezTo>
                      <a:pt x="200" y="300"/>
                      <a:pt x="194" y="310"/>
                      <a:pt x="187" y="318"/>
                    </a:cubicBezTo>
                    <a:cubicBezTo>
                      <a:pt x="179" y="327"/>
                      <a:pt x="170" y="334"/>
                      <a:pt x="159" y="341"/>
                    </a:cubicBezTo>
                    <a:cubicBezTo>
                      <a:pt x="148" y="347"/>
                      <a:pt x="136" y="352"/>
                      <a:pt x="123" y="355"/>
                    </a:cubicBezTo>
                    <a:cubicBezTo>
                      <a:pt x="123" y="392"/>
                      <a:pt x="123" y="392"/>
                      <a:pt x="123" y="392"/>
                    </a:cubicBezTo>
                    <a:cubicBezTo>
                      <a:pt x="96" y="392"/>
                      <a:pt x="96" y="392"/>
                      <a:pt x="96" y="392"/>
                    </a:cubicBezTo>
                    <a:cubicBezTo>
                      <a:pt x="96" y="358"/>
                      <a:pt x="96" y="358"/>
                      <a:pt x="96" y="358"/>
                    </a:cubicBezTo>
                    <a:cubicBezTo>
                      <a:pt x="95" y="358"/>
                      <a:pt x="94" y="358"/>
                      <a:pt x="94" y="358"/>
                    </a:cubicBezTo>
                    <a:cubicBezTo>
                      <a:pt x="93" y="358"/>
                      <a:pt x="92" y="358"/>
                      <a:pt x="91" y="358"/>
                    </a:cubicBezTo>
                    <a:cubicBezTo>
                      <a:pt x="82" y="358"/>
                      <a:pt x="73" y="358"/>
                      <a:pt x="64" y="357"/>
                    </a:cubicBezTo>
                    <a:cubicBezTo>
                      <a:pt x="56" y="356"/>
                      <a:pt x="48" y="354"/>
                      <a:pt x="41" y="352"/>
                    </a:cubicBezTo>
                    <a:cubicBezTo>
                      <a:pt x="34" y="350"/>
                      <a:pt x="27" y="348"/>
                      <a:pt x="20" y="345"/>
                    </a:cubicBezTo>
                    <a:cubicBezTo>
                      <a:pt x="13" y="342"/>
                      <a:pt x="7" y="339"/>
                      <a:pt x="0" y="335"/>
                    </a:cubicBezTo>
                    <a:cubicBezTo>
                      <a:pt x="15" y="288"/>
                      <a:pt x="15" y="288"/>
                      <a:pt x="15" y="288"/>
                    </a:cubicBezTo>
                    <a:cubicBezTo>
                      <a:pt x="19" y="291"/>
                      <a:pt x="25" y="294"/>
                      <a:pt x="31" y="297"/>
                    </a:cubicBezTo>
                    <a:cubicBezTo>
                      <a:pt x="37" y="301"/>
                      <a:pt x="44" y="304"/>
                      <a:pt x="51" y="306"/>
                    </a:cubicBezTo>
                    <a:cubicBezTo>
                      <a:pt x="59" y="309"/>
                      <a:pt x="66" y="312"/>
                      <a:pt x="74" y="314"/>
                    </a:cubicBezTo>
                    <a:cubicBezTo>
                      <a:pt x="82" y="316"/>
                      <a:pt x="89" y="317"/>
                      <a:pt x="96" y="318"/>
                    </a:cubicBezTo>
                    <a:cubicBezTo>
                      <a:pt x="96" y="219"/>
                      <a:pt x="96" y="219"/>
                      <a:pt x="96" y="219"/>
                    </a:cubicBezTo>
                    <a:cubicBezTo>
                      <a:pt x="86" y="215"/>
                      <a:pt x="76" y="211"/>
                      <a:pt x="66" y="206"/>
                    </a:cubicBezTo>
                    <a:cubicBezTo>
                      <a:pt x="56" y="201"/>
                      <a:pt x="47" y="195"/>
                      <a:pt x="39" y="188"/>
                    </a:cubicBezTo>
                    <a:cubicBezTo>
                      <a:pt x="30" y="180"/>
                      <a:pt x="24" y="171"/>
                      <a:pt x="19" y="160"/>
                    </a:cubicBezTo>
                    <a:cubicBezTo>
                      <a:pt x="13" y="149"/>
                      <a:pt x="11" y="136"/>
                      <a:pt x="11" y="119"/>
                    </a:cubicBezTo>
                    <a:cubicBezTo>
                      <a:pt x="11" y="111"/>
                      <a:pt x="13" y="103"/>
                      <a:pt x="17" y="94"/>
                    </a:cubicBezTo>
                    <a:cubicBezTo>
                      <a:pt x="21" y="85"/>
                      <a:pt x="26" y="77"/>
                      <a:pt x="33" y="69"/>
                    </a:cubicBezTo>
                    <a:cubicBezTo>
                      <a:pt x="41" y="61"/>
                      <a:pt x="50" y="54"/>
                      <a:pt x="60" y="48"/>
                    </a:cubicBezTo>
                    <a:cubicBezTo>
                      <a:pt x="71" y="42"/>
                      <a:pt x="83" y="37"/>
                      <a:pt x="96" y="35"/>
                    </a:cubicBezTo>
                    <a:cubicBezTo>
                      <a:pt x="96" y="0"/>
                      <a:pt x="96" y="0"/>
                      <a:pt x="96" y="0"/>
                    </a:cubicBezTo>
                    <a:cubicBezTo>
                      <a:pt x="123" y="0"/>
                      <a:pt x="123" y="0"/>
                      <a:pt x="123" y="0"/>
                    </a:cubicBezTo>
                    <a:cubicBezTo>
                      <a:pt x="123" y="32"/>
                      <a:pt x="123" y="32"/>
                      <a:pt x="123" y="32"/>
                    </a:cubicBezTo>
                    <a:cubicBezTo>
                      <a:pt x="123" y="32"/>
                      <a:pt x="123" y="32"/>
                      <a:pt x="123" y="32"/>
                    </a:cubicBezTo>
                    <a:cubicBezTo>
                      <a:pt x="137" y="32"/>
                      <a:pt x="149" y="33"/>
                      <a:pt x="161" y="34"/>
                    </a:cubicBezTo>
                    <a:cubicBezTo>
                      <a:pt x="172" y="36"/>
                      <a:pt x="184" y="38"/>
                      <a:pt x="196" y="40"/>
                    </a:cubicBezTo>
                    <a:cubicBezTo>
                      <a:pt x="187" y="87"/>
                      <a:pt x="187" y="87"/>
                      <a:pt x="187" y="87"/>
                    </a:cubicBezTo>
                    <a:cubicBezTo>
                      <a:pt x="176" y="83"/>
                      <a:pt x="166" y="80"/>
                      <a:pt x="155" y="77"/>
                    </a:cubicBezTo>
                    <a:cubicBezTo>
                      <a:pt x="143" y="74"/>
                      <a:pt x="133" y="73"/>
                      <a:pt x="123" y="72"/>
                    </a:cubicBezTo>
                    <a:cubicBezTo>
                      <a:pt x="123" y="159"/>
                      <a:pt x="123" y="159"/>
                      <a:pt x="123" y="159"/>
                    </a:cubicBezTo>
                    <a:cubicBezTo>
                      <a:pt x="132" y="163"/>
                      <a:pt x="143" y="168"/>
                      <a:pt x="153" y="172"/>
                    </a:cubicBezTo>
                    <a:cubicBezTo>
                      <a:pt x="163" y="177"/>
                      <a:pt x="173" y="183"/>
                      <a:pt x="181" y="191"/>
                    </a:cubicBezTo>
                    <a:cubicBezTo>
                      <a:pt x="190" y="198"/>
                      <a:pt x="197" y="208"/>
                      <a:pt x="202" y="219"/>
                    </a:cubicBezTo>
                    <a:cubicBezTo>
                      <a:pt x="207" y="230"/>
                      <a:pt x="210" y="244"/>
                      <a:pt x="210" y="261"/>
                    </a:cubicBezTo>
                    <a:moveTo>
                      <a:pt x="65" y="110"/>
                    </a:moveTo>
                    <a:cubicBezTo>
                      <a:pt x="65" y="119"/>
                      <a:pt x="68" y="127"/>
                      <a:pt x="74" y="133"/>
                    </a:cubicBezTo>
                    <a:cubicBezTo>
                      <a:pt x="80" y="139"/>
                      <a:pt x="87" y="144"/>
                      <a:pt x="96" y="148"/>
                    </a:cubicBezTo>
                    <a:cubicBezTo>
                      <a:pt x="96" y="73"/>
                      <a:pt x="96" y="73"/>
                      <a:pt x="96" y="73"/>
                    </a:cubicBezTo>
                    <a:cubicBezTo>
                      <a:pt x="88" y="74"/>
                      <a:pt x="82" y="76"/>
                      <a:pt x="77" y="79"/>
                    </a:cubicBezTo>
                    <a:cubicBezTo>
                      <a:pt x="73" y="81"/>
                      <a:pt x="70" y="85"/>
                      <a:pt x="68" y="90"/>
                    </a:cubicBezTo>
                    <a:cubicBezTo>
                      <a:pt x="66" y="95"/>
                      <a:pt x="65" y="102"/>
                      <a:pt x="65" y="110"/>
                    </a:cubicBezTo>
                    <a:moveTo>
                      <a:pt x="155" y="269"/>
                    </a:moveTo>
                    <a:cubicBezTo>
                      <a:pt x="155" y="260"/>
                      <a:pt x="152" y="252"/>
                      <a:pt x="146" y="246"/>
                    </a:cubicBezTo>
                    <a:cubicBezTo>
                      <a:pt x="140" y="240"/>
                      <a:pt x="132" y="235"/>
                      <a:pt x="123" y="230"/>
                    </a:cubicBezTo>
                    <a:cubicBezTo>
                      <a:pt x="123" y="316"/>
                      <a:pt x="123" y="316"/>
                      <a:pt x="123" y="316"/>
                    </a:cubicBezTo>
                    <a:cubicBezTo>
                      <a:pt x="126" y="316"/>
                      <a:pt x="129" y="315"/>
                      <a:pt x="132" y="314"/>
                    </a:cubicBezTo>
                    <a:cubicBezTo>
                      <a:pt x="134" y="313"/>
                      <a:pt x="137" y="312"/>
                      <a:pt x="140" y="311"/>
                    </a:cubicBezTo>
                    <a:cubicBezTo>
                      <a:pt x="144" y="309"/>
                      <a:pt x="148" y="305"/>
                      <a:pt x="151" y="298"/>
                    </a:cubicBezTo>
                    <a:cubicBezTo>
                      <a:pt x="154" y="290"/>
                      <a:pt x="155" y="281"/>
                      <a:pt x="155" y="269"/>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28" name="Freeform 64"/>
              <p:cNvSpPr>
                <a:spLocks noEditPoints="1"/>
              </p:cNvSpPr>
              <p:nvPr/>
            </p:nvSpPr>
            <p:spPr bwMode="auto">
              <a:xfrm>
                <a:off x="4183282" y="4288858"/>
                <a:ext cx="888023" cy="1039506"/>
              </a:xfrm>
              <a:custGeom>
                <a:avLst/>
                <a:gdLst>
                  <a:gd name="T0" fmla="*/ 231 w 558"/>
                  <a:gd name="T1" fmla="*/ 391 h 653"/>
                  <a:gd name="T2" fmla="*/ 248 w 558"/>
                  <a:gd name="T3" fmla="*/ 386 h 653"/>
                  <a:gd name="T4" fmla="*/ 263 w 558"/>
                  <a:gd name="T5" fmla="*/ 344 h 653"/>
                  <a:gd name="T6" fmla="*/ 231 w 558"/>
                  <a:gd name="T7" fmla="*/ 305 h 653"/>
                  <a:gd name="T8" fmla="*/ 185 w 558"/>
                  <a:gd name="T9" fmla="*/ 154 h 653"/>
                  <a:gd name="T10" fmla="*/ 173 w 558"/>
                  <a:gd name="T11" fmla="*/ 185 h 653"/>
                  <a:gd name="T12" fmla="*/ 204 w 558"/>
                  <a:gd name="T13" fmla="*/ 223 h 653"/>
                  <a:gd name="T14" fmla="*/ 204 w 558"/>
                  <a:gd name="T15" fmla="*/ 393 h 653"/>
                  <a:gd name="T16" fmla="*/ 174 w 558"/>
                  <a:gd name="T17" fmla="*/ 281 h 653"/>
                  <a:gd name="T18" fmla="*/ 127 w 558"/>
                  <a:gd name="T19" fmla="*/ 235 h 653"/>
                  <a:gd name="T20" fmla="*/ 125 w 558"/>
                  <a:gd name="T21" fmla="*/ 169 h 653"/>
                  <a:gd name="T22" fmla="*/ 168 w 558"/>
                  <a:gd name="T23" fmla="*/ 123 h 653"/>
                  <a:gd name="T24" fmla="*/ 204 w 558"/>
                  <a:gd name="T25" fmla="*/ 75 h 653"/>
                  <a:gd name="T26" fmla="*/ 231 w 558"/>
                  <a:gd name="T27" fmla="*/ 107 h 653"/>
                  <a:gd name="T28" fmla="*/ 269 w 558"/>
                  <a:gd name="T29" fmla="*/ 109 h 653"/>
                  <a:gd name="T30" fmla="*/ 295 w 558"/>
                  <a:gd name="T31" fmla="*/ 162 h 653"/>
                  <a:gd name="T32" fmla="*/ 231 w 558"/>
                  <a:gd name="T33" fmla="*/ 147 h 653"/>
                  <a:gd name="T34" fmla="*/ 261 w 558"/>
                  <a:gd name="T35" fmla="*/ 247 h 653"/>
                  <a:gd name="T36" fmla="*/ 310 w 558"/>
                  <a:gd name="T37" fmla="*/ 294 h 653"/>
                  <a:gd name="T38" fmla="*/ 312 w 558"/>
                  <a:gd name="T39" fmla="*/ 365 h 653"/>
                  <a:gd name="T40" fmla="*/ 267 w 558"/>
                  <a:gd name="T41" fmla="*/ 416 h 653"/>
                  <a:gd name="T42" fmla="*/ 231 w 558"/>
                  <a:gd name="T43" fmla="*/ 467 h 653"/>
                  <a:gd name="T44" fmla="*/ 204 w 558"/>
                  <a:gd name="T45" fmla="*/ 433 h 653"/>
                  <a:gd name="T46" fmla="*/ 199 w 558"/>
                  <a:gd name="T47" fmla="*/ 433 h 653"/>
                  <a:gd name="T48" fmla="*/ 149 w 558"/>
                  <a:gd name="T49" fmla="*/ 427 h 653"/>
                  <a:gd name="T50" fmla="*/ 108 w 558"/>
                  <a:gd name="T51" fmla="*/ 410 h 653"/>
                  <a:gd name="T52" fmla="*/ 139 w 558"/>
                  <a:gd name="T53" fmla="*/ 372 h 653"/>
                  <a:gd name="T54" fmla="*/ 182 w 558"/>
                  <a:gd name="T55" fmla="*/ 389 h 653"/>
                  <a:gd name="T56" fmla="*/ 279 w 558"/>
                  <a:gd name="T57" fmla="*/ 0 h 653"/>
                  <a:gd name="T58" fmla="*/ 279 w 558"/>
                  <a:gd name="T59" fmla="*/ 558 h 653"/>
                  <a:gd name="T60" fmla="*/ 405 w 558"/>
                  <a:gd name="T61" fmla="*/ 653 h 653"/>
                  <a:gd name="T62" fmla="*/ 558 w 558"/>
                  <a:gd name="T63" fmla="*/ 279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8" h="653">
                    <a:moveTo>
                      <a:pt x="231" y="305"/>
                    </a:moveTo>
                    <a:cubicBezTo>
                      <a:pt x="231" y="391"/>
                      <a:pt x="231" y="391"/>
                      <a:pt x="231" y="391"/>
                    </a:cubicBezTo>
                    <a:cubicBezTo>
                      <a:pt x="234" y="391"/>
                      <a:pt x="237" y="390"/>
                      <a:pt x="240" y="389"/>
                    </a:cubicBezTo>
                    <a:cubicBezTo>
                      <a:pt x="242" y="388"/>
                      <a:pt x="245" y="387"/>
                      <a:pt x="248" y="386"/>
                    </a:cubicBezTo>
                    <a:cubicBezTo>
                      <a:pt x="252" y="384"/>
                      <a:pt x="256" y="380"/>
                      <a:pt x="259" y="373"/>
                    </a:cubicBezTo>
                    <a:cubicBezTo>
                      <a:pt x="262" y="365"/>
                      <a:pt x="263" y="356"/>
                      <a:pt x="263" y="344"/>
                    </a:cubicBezTo>
                    <a:cubicBezTo>
                      <a:pt x="263" y="335"/>
                      <a:pt x="260" y="327"/>
                      <a:pt x="254" y="321"/>
                    </a:cubicBezTo>
                    <a:cubicBezTo>
                      <a:pt x="248" y="315"/>
                      <a:pt x="240" y="310"/>
                      <a:pt x="231" y="305"/>
                    </a:cubicBezTo>
                    <a:moveTo>
                      <a:pt x="204" y="148"/>
                    </a:moveTo>
                    <a:cubicBezTo>
                      <a:pt x="196" y="149"/>
                      <a:pt x="190" y="151"/>
                      <a:pt x="185" y="154"/>
                    </a:cubicBezTo>
                    <a:cubicBezTo>
                      <a:pt x="181" y="156"/>
                      <a:pt x="178" y="160"/>
                      <a:pt x="176" y="165"/>
                    </a:cubicBezTo>
                    <a:cubicBezTo>
                      <a:pt x="174" y="170"/>
                      <a:pt x="173" y="177"/>
                      <a:pt x="173" y="185"/>
                    </a:cubicBezTo>
                    <a:cubicBezTo>
                      <a:pt x="173" y="194"/>
                      <a:pt x="176" y="202"/>
                      <a:pt x="182" y="208"/>
                    </a:cubicBezTo>
                    <a:cubicBezTo>
                      <a:pt x="188" y="214"/>
                      <a:pt x="195" y="219"/>
                      <a:pt x="204" y="223"/>
                    </a:cubicBezTo>
                    <a:cubicBezTo>
                      <a:pt x="204" y="148"/>
                      <a:pt x="204" y="148"/>
                      <a:pt x="204" y="148"/>
                    </a:cubicBezTo>
                    <a:moveTo>
                      <a:pt x="204" y="393"/>
                    </a:moveTo>
                    <a:cubicBezTo>
                      <a:pt x="204" y="294"/>
                      <a:pt x="204" y="294"/>
                      <a:pt x="204" y="294"/>
                    </a:cubicBezTo>
                    <a:cubicBezTo>
                      <a:pt x="194" y="290"/>
                      <a:pt x="184" y="286"/>
                      <a:pt x="174" y="281"/>
                    </a:cubicBezTo>
                    <a:cubicBezTo>
                      <a:pt x="164" y="276"/>
                      <a:pt x="155" y="270"/>
                      <a:pt x="147" y="263"/>
                    </a:cubicBezTo>
                    <a:cubicBezTo>
                      <a:pt x="138" y="255"/>
                      <a:pt x="132" y="246"/>
                      <a:pt x="127" y="235"/>
                    </a:cubicBezTo>
                    <a:cubicBezTo>
                      <a:pt x="121" y="224"/>
                      <a:pt x="119" y="211"/>
                      <a:pt x="119" y="194"/>
                    </a:cubicBezTo>
                    <a:cubicBezTo>
                      <a:pt x="119" y="186"/>
                      <a:pt x="121" y="178"/>
                      <a:pt x="125" y="169"/>
                    </a:cubicBezTo>
                    <a:cubicBezTo>
                      <a:pt x="129" y="160"/>
                      <a:pt x="134" y="152"/>
                      <a:pt x="141" y="144"/>
                    </a:cubicBezTo>
                    <a:cubicBezTo>
                      <a:pt x="149" y="136"/>
                      <a:pt x="158" y="129"/>
                      <a:pt x="168" y="123"/>
                    </a:cubicBezTo>
                    <a:cubicBezTo>
                      <a:pt x="179" y="117"/>
                      <a:pt x="191" y="112"/>
                      <a:pt x="204" y="110"/>
                    </a:cubicBezTo>
                    <a:cubicBezTo>
                      <a:pt x="204" y="75"/>
                      <a:pt x="204" y="75"/>
                      <a:pt x="204" y="75"/>
                    </a:cubicBezTo>
                    <a:cubicBezTo>
                      <a:pt x="231" y="75"/>
                      <a:pt x="231" y="75"/>
                      <a:pt x="231" y="75"/>
                    </a:cubicBezTo>
                    <a:cubicBezTo>
                      <a:pt x="231" y="107"/>
                      <a:pt x="231" y="107"/>
                      <a:pt x="231" y="107"/>
                    </a:cubicBezTo>
                    <a:cubicBezTo>
                      <a:pt x="231" y="107"/>
                      <a:pt x="231" y="107"/>
                      <a:pt x="231" y="107"/>
                    </a:cubicBezTo>
                    <a:cubicBezTo>
                      <a:pt x="245" y="107"/>
                      <a:pt x="257" y="108"/>
                      <a:pt x="269" y="109"/>
                    </a:cubicBezTo>
                    <a:cubicBezTo>
                      <a:pt x="280" y="111"/>
                      <a:pt x="292" y="113"/>
                      <a:pt x="304" y="115"/>
                    </a:cubicBezTo>
                    <a:cubicBezTo>
                      <a:pt x="295" y="162"/>
                      <a:pt x="295" y="162"/>
                      <a:pt x="295" y="162"/>
                    </a:cubicBezTo>
                    <a:cubicBezTo>
                      <a:pt x="284" y="158"/>
                      <a:pt x="274" y="155"/>
                      <a:pt x="263" y="152"/>
                    </a:cubicBezTo>
                    <a:cubicBezTo>
                      <a:pt x="251" y="149"/>
                      <a:pt x="241" y="148"/>
                      <a:pt x="231" y="147"/>
                    </a:cubicBezTo>
                    <a:cubicBezTo>
                      <a:pt x="231" y="234"/>
                      <a:pt x="231" y="234"/>
                      <a:pt x="231" y="234"/>
                    </a:cubicBezTo>
                    <a:cubicBezTo>
                      <a:pt x="240" y="238"/>
                      <a:pt x="251" y="243"/>
                      <a:pt x="261" y="247"/>
                    </a:cubicBezTo>
                    <a:cubicBezTo>
                      <a:pt x="271" y="252"/>
                      <a:pt x="281" y="258"/>
                      <a:pt x="289" y="266"/>
                    </a:cubicBezTo>
                    <a:cubicBezTo>
                      <a:pt x="298" y="273"/>
                      <a:pt x="305" y="283"/>
                      <a:pt x="310" y="294"/>
                    </a:cubicBezTo>
                    <a:cubicBezTo>
                      <a:pt x="315" y="305"/>
                      <a:pt x="318" y="319"/>
                      <a:pt x="318" y="336"/>
                    </a:cubicBezTo>
                    <a:cubicBezTo>
                      <a:pt x="318" y="346"/>
                      <a:pt x="316" y="356"/>
                      <a:pt x="312" y="365"/>
                    </a:cubicBezTo>
                    <a:cubicBezTo>
                      <a:pt x="308" y="375"/>
                      <a:pt x="302" y="385"/>
                      <a:pt x="295" y="393"/>
                    </a:cubicBezTo>
                    <a:cubicBezTo>
                      <a:pt x="287" y="402"/>
                      <a:pt x="278" y="409"/>
                      <a:pt x="267" y="416"/>
                    </a:cubicBezTo>
                    <a:cubicBezTo>
                      <a:pt x="256" y="422"/>
                      <a:pt x="244" y="427"/>
                      <a:pt x="231" y="430"/>
                    </a:cubicBezTo>
                    <a:cubicBezTo>
                      <a:pt x="231" y="467"/>
                      <a:pt x="231" y="467"/>
                      <a:pt x="231" y="467"/>
                    </a:cubicBezTo>
                    <a:cubicBezTo>
                      <a:pt x="204" y="467"/>
                      <a:pt x="204" y="467"/>
                      <a:pt x="204" y="467"/>
                    </a:cubicBezTo>
                    <a:cubicBezTo>
                      <a:pt x="204" y="433"/>
                      <a:pt x="204" y="433"/>
                      <a:pt x="204" y="433"/>
                    </a:cubicBezTo>
                    <a:cubicBezTo>
                      <a:pt x="203" y="433"/>
                      <a:pt x="202" y="433"/>
                      <a:pt x="202" y="433"/>
                    </a:cubicBezTo>
                    <a:cubicBezTo>
                      <a:pt x="201" y="433"/>
                      <a:pt x="200" y="433"/>
                      <a:pt x="199" y="433"/>
                    </a:cubicBezTo>
                    <a:cubicBezTo>
                      <a:pt x="190" y="433"/>
                      <a:pt x="181" y="433"/>
                      <a:pt x="172" y="432"/>
                    </a:cubicBezTo>
                    <a:cubicBezTo>
                      <a:pt x="164" y="431"/>
                      <a:pt x="156" y="429"/>
                      <a:pt x="149" y="427"/>
                    </a:cubicBezTo>
                    <a:cubicBezTo>
                      <a:pt x="142" y="425"/>
                      <a:pt x="135" y="423"/>
                      <a:pt x="128" y="420"/>
                    </a:cubicBezTo>
                    <a:cubicBezTo>
                      <a:pt x="121" y="417"/>
                      <a:pt x="115" y="414"/>
                      <a:pt x="108" y="410"/>
                    </a:cubicBezTo>
                    <a:cubicBezTo>
                      <a:pt x="123" y="363"/>
                      <a:pt x="123" y="363"/>
                      <a:pt x="123" y="363"/>
                    </a:cubicBezTo>
                    <a:cubicBezTo>
                      <a:pt x="127" y="366"/>
                      <a:pt x="133" y="369"/>
                      <a:pt x="139" y="372"/>
                    </a:cubicBezTo>
                    <a:cubicBezTo>
                      <a:pt x="145" y="376"/>
                      <a:pt x="152" y="379"/>
                      <a:pt x="159" y="381"/>
                    </a:cubicBezTo>
                    <a:cubicBezTo>
                      <a:pt x="167" y="384"/>
                      <a:pt x="174" y="387"/>
                      <a:pt x="182" y="389"/>
                    </a:cubicBezTo>
                    <a:cubicBezTo>
                      <a:pt x="190" y="391"/>
                      <a:pt x="197" y="392"/>
                      <a:pt x="204" y="393"/>
                    </a:cubicBezTo>
                    <a:moveTo>
                      <a:pt x="279" y="0"/>
                    </a:moveTo>
                    <a:cubicBezTo>
                      <a:pt x="125" y="0"/>
                      <a:pt x="0" y="125"/>
                      <a:pt x="0" y="279"/>
                    </a:cubicBezTo>
                    <a:cubicBezTo>
                      <a:pt x="0" y="433"/>
                      <a:pt x="125" y="558"/>
                      <a:pt x="279" y="558"/>
                    </a:cubicBezTo>
                    <a:cubicBezTo>
                      <a:pt x="284" y="558"/>
                      <a:pt x="288" y="558"/>
                      <a:pt x="292" y="558"/>
                    </a:cubicBezTo>
                    <a:cubicBezTo>
                      <a:pt x="405" y="653"/>
                      <a:pt x="405" y="653"/>
                      <a:pt x="405" y="653"/>
                    </a:cubicBezTo>
                    <a:cubicBezTo>
                      <a:pt x="417" y="522"/>
                      <a:pt x="417" y="522"/>
                      <a:pt x="417" y="522"/>
                    </a:cubicBezTo>
                    <a:cubicBezTo>
                      <a:pt x="501" y="474"/>
                      <a:pt x="558" y="383"/>
                      <a:pt x="558" y="279"/>
                    </a:cubicBezTo>
                    <a:cubicBezTo>
                      <a:pt x="558" y="125"/>
                      <a:pt x="433" y="0"/>
                      <a:pt x="279" y="0"/>
                    </a:cubicBezTo>
                  </a:path>
                </a:pathLst>
              </a:custGeom>
              <a:solidFill>
                <a:srgbClr val="C7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29" name="Freeform 65"/>
              <p:cNvSpPr>
                <a:spLocks noEditPoints="1"/>
              </p:cNvSpPr>
              <p:nvPr/>
            </p:nvSpPr>
            <p:spPr bwMode="auto">
              <a:xfrm>
                <a:off x="4354962" y="4408698"/>
                <a:ext cx="334608" cy="624108"/>
              </a:xfrm>
              <a:custGeom>
                <a:avLst/>
                <a:gdLst>
                  <a:gd name="T0" fmla="*/ 123 w 210"/>
                  <a:gd name="T1" fmla="*/ 316 h 392"/>
                  <a:gd name="T2" fmla="*/ 123 w 210"/>
                  <a:gd name="T3" fmla="*/ 230 h 392"/>
                  <a:gd name="T4" fmla="*/ 146 w 210"/>
                  <a:gd name="T5" fmla="*/ 246 h 392"/>
                  <a:gd name="T6" fmla="*/ 155 w 210"/>
                  <a:gd name="T7" fmla="*/ 269 h 392"/>
                  <a:gd name="T8" fmla="*/ 151 w 210"/>
                  <a:gd name="T9" fmla="*/ 298 h 392"/>
                  <a:gd name="T10" fmla="*/ 140 w 210"/>
                  <a:gd name="T11" fmla="*/ 311 h 392"/>
                  <a:gd name="T12" fmla="*/ 132 w 210"/>
                  <a:gd name="T13" fmla="*/ 314 h 392"/>
                  <a:gd name="T14" fmla="*/ 123 w 210"/>
                  <a:gd name="T15" fmla="*/ 316 h 392"/>
                  <a:gd name="T16" fmla="*/ 96 w 210"/>
                  <a:gd name="T17" fmla="*/ 148 h 392"/>
                  <a:gd name="T18" fmla="*/ 74 w 210"/>
                  <a:gd name="T19" fmla="*/ 133 h 392"/>
                  <a:gd name="T20" fmla="*/ 65 w 210"/>
                  <a:gd name="T21" fmla="*/ 110 h 392"/>
                  <a:gd name="T22" fmla="*/ 68 w 210"/>
                  <a:gd name="T23" fmla="*/ 90 h 392"/>
                  <a:gd name="T24" fmla="*/ 77 w 210"/>
                  <a:gd name="T25" fmla="*/ 79 h 392"/>
                  <a:gd name="T26" fmla="*/ 96 w 210"/>
                  <a:gd name="T27" fmla="*/ 73 h 392"/>
                  <a:gd name="T28" fmla="*/ 96 w 210"/>
                  <a:gd name="T29" fmla="*/ 148 h 392"/>
                  <a:gd name="T30" fmla="*/ 123 w 210"/>
                  <a:gd name="T31" fmla="*/ 0 h 392"/>
                  <a:gd name="T32" fmla="*/ 96 w 210"/>
                  <a:gd name="T33" fmla="*/ 0 h 392"/>
                  <a:gd name="T34" fmla="*/ 96 w 210"/>
                  <a:gd name="T35" fmla="*/ 35 h 392"/>
                  <a:gd name="T36" fmla="*/ 60 w 210"/>
                  <a:gd name="T37" fmla="*/ 48 h 392"/>
                  <a:gd name="T38" fmla="*/ 33 w 210"/>
                  <a:gd name="T39" fmla="*/ 69 h 392"/>
                  <a:gd name="T40" fmla="*/ 17 w 210"/>
                  <a:gd name="T41" fmla="*/ 94 h 392"/>
                  <a:gd name="T42" fmla="*/ 11 w 210"/>
                  <a:gd name="T43" fmla="*/ 119 h 392"/>
                  <a:gd name="T44" fmla="*/ 19 w 210"/>
                  <a:gd name="T45" fmla="*/ 160 h 392"/>
                  <a:gd name="T46" fmla="*/ 39 w 210"/>
                  <a:gd name="T47" fmla="*/ 188 h 392"/>
                  <a:gd name="T48" fmla="*/ 66 w 210"/>
                  <a:gd name="T49" fmla="*/ 206 h 392"/>
                  <a:gd name="T50" fmla="*/ 96 w 210"/>
                  <a:gd name="T51" fmla="*/ 219 h 392"/>
                  <a:gd name="T52" fmla="*/ 96 w 210"/>
                  <a:gd name="T53" fmla="*/ 318 h 392"/>
                  <a:gd name="T54" fmla="*/ 74 w 210"/>
                  <a:gd name="T55" fmla="*/ 314 h 392"/>
                  <a:gd name="T56" fmla="*/ 51 w 210"/>
                  <a:gd name="T57" fmla="*/ 306 h 392"/>
                  <a:gd name="T58" fmla="*/ 31 w 210"/>
                  <a:gd name="T59" fmla="*/ 297 h 392"/>
                  <a:gd name="T60" fmla="*/ 15 w 210"/>
                  <a:gd name="T61" fmla="*/ 288 h 392"/>
                  <a:gd name="T62" fmla="*/ 0 w 210"/>
                  <a:gd name="T63" fmla="*/ 335 h 392"/>
                  <a:gd name="T64" fmla="*/ 20 w 210"/>
                  <a:gd name="T65" fmla="*/ 345 h 392"/>
                  <a:gd name="T66" fmla="*/ 41 w 210"/>
                  <a:gd name="T67" fmla="*/ 352 h 392"/>
                  <a:gd name="T68" fmla="*/ 64 w 210"/>
                  <a:gd name="T69" fmla="*/ 357 h 392"/>
                  <a:gd name="T70" fmla="*/ 91 w 210"/>
                  <a:gd name="T71" fmla="*/ 358 h 392"/>
                  <a:gd name="T72" fmla="*/ 94 w 210"/>
                  <a:gd name="T73" fmla="*/ 358 h 392"/>
                  <a:gd name="T74" fmla="*/ 96 w 210"/>
                  <a:gd name="T75" fmla="*/ 358 h 392"/>
                  <a:gd name="T76" fmla="*/ 96 w 210"/>
                  <a:gd name="T77" fmla="*/ 392 h 392"/>
                  <a:gd name="T78" fmla="*/ 123 w 210"/>
                  <a:gd name="T79" fmla="*/ 392 h 392"/>
                  <a:gd name="T80" fmla="*/ 123 w 210"/>
                  <a:gd name="T81" fmla="*/ 355 h 392"/>
                  <a:gd name="T82" fmla="*/ 159 w 210"/>
                  <a:gd name="T83" fmla="*/ 341 h 392"/>
                  <a:gd name="T84" fmla="*/ 187 w 210"/>
                  <a:gd name="T85" fmla="*/ 318 h 392"/>
                  <a:gd name="T86" fmla="*/ 204 w 210"/>
                  <a:gd name="T87" fmla="*/ 290 h 392"/>
                  <a:gd name="T88" fmla="*/ 210 w 210"/>
                  <a:gd name="T89" fmla="*/ 261 h 392"/>
                  <a:gd name="T90" fmla="*/ 202 w 210"/>
                  <a:gd name="T91" fmla="*/ 219 h 392"/>
                  <a:gd name="T92" fmla="*/ 181 w 210"/>
                  <a:gd name="T93" fmla="*/ 191 h 392"/>
                  <a:gd name="T94" fmla="*/ 153 w 210"/>
                  <a:gd name="T95" fmla="*/ 172 h 392"/>
                  <a:gd name="T96" fmla="*/ 123 w 210"/>
                  <a:gd name="T97" fmla="*/ 159 h 392"/>
                  <a:gd name="T98" fmla="*/ 123 w 210"/>
                  <a:gd name="T99" fmla="*/ 72 h 392"/>
                  <a:gd name="T100" fmla="*/ 155 w 210"/>
                  <a:gd name="T101" fmla="*/ 77 h 392"/>
                  <a:gd name="T102" fmla="*/ 187 w 210"/>
                  <a:gd name="T103" fmla="*/ 87 h 392"/>
                  <a:gd name="T104" fmla="*/ 196 w 210"/>
                  <a:gd name="T105" fmla="*/ 40 h 392"/>
                  <a:gd name="T106" fmla="*/ 161 w 210"/>
                  <a:gd name="T107" fmla="*/ 34 h 392"/>
                  <a:gd name="T108" fmla="*/ 123 w 210"/>
                  <a:gd name="T109" fmla="*/ 32 h 392"/>
                  <a:gd name="T110" fmla="*/ 123 w 210"/>
                  <a:gd name="T111" fmla="*/ 32 h 392"/>
                  <a:gd name="T112" fmla="*/ 123 w 210"/>
                  <a:gd name="T11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0" h="392">
                    <a:moveTo>
                      <a:pt x="123" y="316"/>
                    </a:moveTo>
                    <a:cubicBezTo>
                      <a:pt x="123" y="230"/>
                      <a:pt x="123" y="230"/>
                      <a:pt x="123" y="230"/>
                    </a:cubicBezTo>
                    <a:cubicBezTo>
                      <a:pt x="132" y="235"/>
                      <a:pt x="140" y="240"/>
                      <a:pt x="146" y="246"/>
                    </a:cubicBezTo>
                    <a:cubicBezTo>
                      <a:pt x="152" y="252"/>
                      <a:pt x="155" y="260"/>
                      <a:pt x="155" y="269"/>
                    </a:cubicBezTo>
                    <a:cubicBezTo>
                      <a:pt x="155" y="281"/>
                      <a:pt x="154" y="290"/>
                      <a:pt x="151" y="298"/>
                    </a:cubicBezTo>
                    <a:cubicBezTo>
                      <a:pt x="148" y="305"/>
                      <a:pt x="144" y="309"/>
                      <a:pt x="140" y="311"/>
                    </a:cubicBezTo>
                    <a:cubicBezTo>
                      <a:pt x="137" y="312"/>
                      <a:pt x="134" y="313"/>
                      <a:pt x="132" y="314"/>
                    </a:cubicBezTo>
                    <a:cubicBezTo>
                      <a:pt x="129" y="315"/>
                      <a:pt x="126" y="316"/>
                      <a:pt x="123" y="316"/>
                    </a:cubicBezTo>
                    <a:moveTo>
                      <a:pt x="96" y="148"/>
                    </a:moveTo>
                    <a:cubicBezTo>
                      <a:pt x="87" y="144"/>
                      <a:pt x="80" y="139"/>
                      <a:pt x="74" y="133"/>
                    </a:cubicBezTo>
                    <a:cubicBezTo>
                      <a:pt x="68" y="127"/>
                      <a:pt x="65" y="119"/>
                      <a:pt x="65" y="110"/>
                    </a:cubicBezTo>
                    <a:cubicBezTo>
                      <a:pt x="65" y="102"/>
                      <a:pt x="66" y="95"/>
                      <a:pt x="68" y="90"/>
                    </a:cubicBezTo>
                    <a:cubicBezTo>
                      <a:pt x="70" y="85"/>
                      <a:pt x="73" y="81"/>
                      <a:pt x="77" y="79"/>
                    </a:cubicBezTo>
                    <a:cubicBezTo>
                      <a:pt x="82" y="76"/>
                      <a:pt x="88" y="74"/>
                      <a:pt x="96" y="73"/>
                    </a:cubicBezTo>
                    <a:cubicBezTo>
                      <a:pt x="96" y="148"/>
                      <a:pt x="96" y="148"/>
                      <a:pt x="96" y="148"/>
                    </a:cubicBezTo>
                    <a:moveTo>
                      <a:pt x="123" y="0"/>
                    </a:moveTo>
                    <a:cubicBezTo>
                      <a:pt x="96" y="0"/>
                      <a:pt x="96" y="0"/>
                      <a:pt x="96" y="0"/>
                    </a:cubicBezTo>
                    <a:cubicBezTo>
                      <a:pt x="96" y="35"/>
                      <a:pt x="96" y="35"/>
                      <a:pt x="96" y="35"/>
                    </a:cubicBezTo>
                    <a:cubicBezTo>
                      <a:pt x="83" y="37"/>
                      <a:pt x="71" y="42"/>
                      <a:pt x="60" y="48"/>
                    </a:cubicBezTo>
                    <a:cubicBezTo>
                      <a:pt x="50" y="54"/>
                      <a:pt x="41" y="61"/>
                      <a:pt x="33" y="69"/>
                    </a:cubicBezTo>
                    <a:cubicBezTo>
                      <a:pt x="26" y="77"/>
                      <a:pt x="21" y="85"/>
                      <a:pt x="17" y="94"/>
                    </a:cubicBezTo>
                    <a:cubicBezTo>
                      <a:pt x="13" y="103"/>
                      <a:pt x="11" y="111"/>
                      <a:pt x="11" y="119"/>
                    </a:cubicBezTo>
                    <a:cubicBezTo>
                      <a:pt x="11" y="136"/>
                      <a:pt x="13" y="149"/>
                      <a:pt x="19" y="160"/>
                    </a:cubicBezTo>
                    <a:cubicBezTo>
                      <a:pt x="24" y="171"/>
                      <a:pt x="30" y="180"/>
                      <a:pt x="39" y="188"/>
                    </a:cubicBezTo>
                    <a:cubicBezTo>
                      <a:pt x="47" y="195"/>
                      <a:pt x="56" y="201"/>
                      <a:pt x="66" y="206"/>
                    </a:cubicBezTo>
                    <a:cubicBezTo>
                      <a:pt x="76" y="211"/>
                      <a:pt x="86" y="215"/>
                      <a:pt x="96" y="219"/>
                    </a:cubicBezTo>
                    <a:cubicBezTo>
                      <a:pt x="96" y="318"/>
                      <a:pt x="96" y="318"/>
                      <a:pt x="96" y="318"/>
                    </a:cubicBezTo>
                    <a:cubicBezTo>
                      <a:pt x="89" y="317"/>
                      <a:pt x="82" y="316"/>
                      <a:pt x="74" y="314"/>
                    </a:cubicBezTo>
                    <a:cubicBezTo>
                      <a:pt x="66" y="312"/>
                      <a:pt x="59" y="309"/>
                      <a:pt x="51" y="306"/>
                    </a:cubicBezTo>
                    <a:cubicBezTo>
                      <a:pt x="44" y="304"/>
                      <a:pt x="37" y="301"/>
                      <a:pt x="31" y="297"/>
                    </a:cubicBezTo>
                    <a:cubicBezTo>
                      <a:pt x="25" y="294"/>
                      <a:pt x="19" y="291"/>
                      <a:pt x="15" y="288"/>
                    </a:cubicBezTo>
                    <a:cubicBezTo>
                      <a:pt x="0" y="335"/>
                      <a:pt x="0" y="335"/>
                      <a:pt x="0" y="335"/>
                    </a:cubicBezTo>
                    <a:cubicBezTo>
                      <a:pt x="7" y="339"/>
                      <a:pt x="13" y="342"/>
                      <a:pt x="20" y="345"/>
                    </a:cubicBezTo>
                    <a:cubicBezTo>
                      <a:pt x="27" y="348"/>
                      <a:pt x="34" y="350"/>
                      <a:pt x="41" y="352"/>
                    </a:cubicBezTo>
                    <a:cubicBezTo>
                      <a:pt x="48" y="354"/>
                      <a:pt x="56" y="356"/>
                      <a:pt x="64" y="357"/>
                    </a:cubicBezTo>
                    <a:cubicBezTo>
                      <a:pt x="73" y="358"/>
                      <a:pt x="82" y="358"/>
                      <a:pt x="91" y="358"/>
                    </a:cubicBezTo>
                    <a:cubicBezTo>
                      <a:pt x="92" y="358"/>
                      <a:pt x="93" y="358"/>
                      <a:pt x="94" y="358"/>
                    </a:cubicBezTo>
                    <a:cubicBezTo>
                      <a:pt x="94" y="358"/>
                      <a:pt x="95" y="358"/>
                      <a:pt x="96" y="358"/>
                    </a:cubicBezTo>
                    <a:cubicBezTo>
                      <a:pt x="96" y="392"/>
                      <a:pt x="96" y="392"/>
                      <a:pt x="96" y="392"/>
                    </a:cubicBezTo>
                    <a:cubicBezTo>
                      <a:pt x="123" y="392"/>
                      <a:pt x="123" y="392"/>
                      <a:pt x="123" y="392"/>
                    </a:cubicBezTo>
                    <a:cubicBezTo>
                      <a:pt x="123" y="355"/>
                      <a:pt x="123" y="355"/>
                      <a:pt x="123" y="355"/>
                    </a:cubicBezTo>
                    <a:cubicBezTo>
                      <a:pt x="136" y="352"/>
                      <a:pt x="148" y="347"/>
                      <a:pt x="159" y="341"/>
                    </a:cubicBezTo>
                    <a:cubicBezTo>
                      <a:pt x="170" y="334"/>
                      <a:pt x="179" y="327"/>
                      <a:pt x="187" y="318"/>
                    </a:cubicBezTo>
                    <a:cubicBezTo>
                      <a:pt x="194" y="310"/>
                      <a:pt x="200" y="300"/>
                      <a:pt x="204" y="290"/>
                    </a:cubicBezTo>
                    <a:cubicBezTo>
                      <a:pt x="208" y="281"/>
                      <a:pt x="210" y="271"/>
                      <a:pt x="210" y="261"/>
                    </a:cubicBezTo>
                    <a:cubicBezTo>
                      <a:pt x="210" y="244"/>
                      <a:pt x="207" y="230"/>
                      <a:pt x="202" y="219"/>
                    </a:cubicBezTo>
                    <a:cubicBezTo>
                      <a:pt x="197" y="208"/>
                      <a:pt x="190" y="198"/>
                      <a:pt x="181" y="191"/>
                    </a:cubicBezTo>
                    <a:cubicBezTo>
                      <a:pt x="173" y="183"/>
                      <a:pt x="163" y="177"/>
                      <a:pt x="153" y="172"/>
                    </a:cubicBezTo>
                    <a:cubicBezTo>
                      <a:pt x="143" y="168"/>
                      <a:pt x="132" y="163"/>
                      <a:pt x="123" y="159"/>
                    </a:cubicBezTo>
                    <a:cubicBezTo>
                      <a:pt x="123" y="72"/>
                      <a:pt x="123" y="72"/>
                      <a:pt x="123" y="72"/>
                    </a:cubicBezTo>
                    <a:cubicBezTo>
                      <a:pt x="133" y="73"/>
                      <a:pt x="143" y="74"/>
                      <a:pt x="155" y="77"/>
                    </a:cubicBezTo>
                    <a:cubicBezTo>
                      <a:pt x="166" y="80"/>
                      <a:pt x="176" y="83"/>
                      <a:pt x="187" y="87"/>
                    </a:cubicBezTo>
                    <a:cubicBezTo>
                      <a:pt x="196" y="40"/>
                      <a:pt x="196" y="40"/>
                      <a:pt x="196" y="40"/>
                    </a:cubicBezTo>
                    <a:cubicBezTo>
                      <a:pt x="184" y="38"/>
                      <a:pt x="172" y="36"/>
                      <a:pt x="161" y="34"/>
                    </a:cubicBezTo>
                    <a:cubicBezTo>
                      <a:pt x="149" y="33"/>
                      <a:pt x="137" y="32"/>
                      <a:pt x="123" y="32"/>
                    </a:cubicBezTo>
                    <a:cubicBezTo>
                      <a:pt x="123" y="32"/>
                      <a:pt x="123" y="32"/>
                      <a:pt x="123" y="32"/>
                    </a:cubicBezTo>
                    <a:cubicBezTo>
                      <a:pt x="123" y="0"/>
                      <a:pt x="123" y="0"/>
                      <a:pt x="123" y="0"/>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30" name="Freeform 66"/>
              <p:cNvSpPr>
                <a:spLocks/>
              </p:cNvSpPr>
              <p:nvPr/>
            </p:nvSpPr>
            <p:spPr bwMode="auto">
              <a:xfrm>
                <a:off x="4098452" y="4268661"/>
                <a:ext cx="888697" cy="1039506"/>
              </a:xfrm>
              <a:custGeom>
                <a:avLst/>
                <a:gdLst>
                  <a:gd name="T0" fmla="*/ 558 w 558"/>
                  <a:gd name="T1" fmla="*/ 279 h 653"/>
                  <a:gd name="T2" fmla="*/ 279 w 558"/>
                  <a:gd name="T3" fmla="*/ 0 h 653"/>
                  <a:gd name="T4" fmla="*/ 0 w 558"/>
                  <a:gd name="T5" fmla="*/ 279 h 653"/>
                  <a:gd name="T6" fmla="*/ 279 w 558"/>
                  <a:gd name="T7" fmla="*/ 558 h 653"/>
                  <a:gd name="T8" fmla="*/ 292 w 558"/>
                  <a:gd name="T9" fmla="*/ 558 h 653"/>
                  <a:gd name="T10" fmla="*/ 404 w 558"/>
                  <a:gd name="T11" fmla="*/ 653 h 653"/>
                  <a:gd name="T12" fmla="*/ 416 w 558"/>
                  <a:gd name="T13" fmla="*/ 522 h 653"/>
                  <a:gd name="T14" fmla="*/ 558 w 558"/>
                  <a:gd name="T15" fmla="*/ 279 h 6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8" h="653">
                    <a:moveTo>
                      <a:pt x="558" y="279"/>
                    </a:moveTo>
                    <a:cubicBezTo>
                      <a:pt x="558" y="125"/>
                      <a:pt x="433" y="0"/>
                      <a:pt x="279" y="0"/>
                    </a:cubicBezTo>
                    <a:cubicBezTo>
                      <a:pt x="125" y="0"/>
                      <a:pt x="0" y="125"/>
                      <a:pt x="0" y="279"/>
                    </a:cubicBezTo>
                    <a:cubicBezTo>
                      <a:pt x="0" y="433"/>
                      <a:pt x="125" y="558"/>
                      <a:pt x="279" y="558"/>
                    </a:cubicBezTo>
                    <a:cubicBezTo>
                      <a:pt x="283" y="558"/>
                      <a:pt x="287" y="558"/>
                      <a:pt x="292" y="558"/>
                    </a:cubicBezTo>
                    <a:cubicBezTo>
                      <a:pt x="404" y="653"/>
                      <a:pt x="404" y="653"/>
                      <a:pt x="404" y="653"/>
                    </a:cubicBezTo>
                    <a:cubicBezTo>
                      <a:pt x="416" y="522"/>
                      <a:pt x="416" y="522"/>
                      <a:pt x="416" y="522"/>
                    </a:cubicBezTo>
                    <a:cubicBezTo>
                      <a:pt x="501" y="474"/>
                      <a:pt x="558" y="383"/>
                      <a:pt x="558" y="279"/>
                    </a:cubicBezTo>
                    <a:close/>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31" name="Freeform 97"/>
              <p:cNvSpPr>
                <a:spLocks noEditPoints="1"/>
              </p:cNvSpPr>
              <p:nvPr/>
            </p:nvSpPr>
            <p:spPr bwMode="auto">
              <a:xfrm>
                <a:off x="4291003" y="4558160"/>
                <a:ext cx="206016" cy="245065"/>
              </a:xfrm>
              <a:custGeom>
                <a:avLst/>
                <a:gdLst>
                  <a:gd name="T0" fmla="*/ 37 w 129"/>
                  <a:gd name="T1" fmla="*/ 106 h 154"/>
                  <a:gd name="T2" fmla="*/ 21 w 129"/>
                  <a:gd name="T3" fmla="*/ 154 h 154"/>
                  <a:gd name="T4" fmla="*/ 0 w 129"/>
                  <a:gd name="T5" fmla="*/ 154 h 154"/>
                  <a:gd name="T6" fmla="*/ 53 w 129"/>
                  <a:gd name="T7" fmla="*/ 0 h 154"/>
                  <a:gd name="T8" fmla="*/ 77 w 129"/>
                  <a:gd name="T9" fmla="*/ 0 h 154"/>
                  <a:gd name="T10" fmla="*/ 129 w 129"/>
                  <a:gd name="T11" fmla="*/ 154 h 154"/>
                  <a:gd name="T12" fmla="*/ 108 w 129"/>
                  <a:gd name="T13" fmla="*/ 154 h 154"/>
                  <a:gd name="T14" fmla="*/ 92 w 129"/>
                  <a:gd name="T15" fmla="*/ 106 h 154"/>
                  <a:gd name="T16" fmla="*/ 37 w 129"/>
                  <a:gd name="T17" fmla="*/ 106 h 154"/>
                  <a:gd name="T18" fmla="*/ 88 w 129"/>
                  <a:gd name="T19" fmla="*/ 90 h 154"/>
                  <a:gd name="T20" fmla="*/ 72 w 129"/>
                  <a:gd name="T21" fmla="*/ 46 h 154"/>
                  <a:gd name="T22" fmla="*/ 64 w 129"/>
                  <a:gd name="T23" fmla="*/ 18 h 154"/>
                  <a:gd name="T24" fmla="*/ 64 w 129"/>
                  <a:gd name="T25" fmla="*/ 18 h 154"/>
                  <a:gd name="T26" fmla="*/ 56 w 129"/>
                  <a:gd name="T27" fmla="*/ 45 h 154"/>
                  <a:gd name="T28" fmla="*/ 41 w 129"/>
                  <a:gd name="T29" fmla="*/ 90 h 154"/>
                  <a:gd name="T30" fmla="*/ 88 w 129"/>
                  <a:gd name="T31" fmla="*/ 9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154">
                    <a:moveTo>
                      <a:pt x="37" y="106"/>
                    </a:moveTo>
                    <a:cubicBezTo>
                      <a:pt x="21" y="154"/>
                      <a:pt x="21" y="154"/>
                      <a:pt x="21" y="154"/>
                    </a:cubicBezTo>
                    <a:cubicBezTo>
                      <a:pt x="0" y="154"/>
                      <a:pt x="0" y="154"/>
                      <a:pt x="0" y="154"/>
                    </a:cubicBezTo>
                    <a:cubicBezTo>
                      <a:pt x="53" y="0"/>
                      <a:pt x="53" y="0"/>
                      <a:pt x="53" y="0"/>
                    </a:cubicBezTo>
                    <a:cubicBezTo>
                      <a:pt x="77" y="0"/>
                      <a:pt x="77" y="0"/>
                      <a:pt x="77" y="0"/>
                    </a:cubicBezTo>
                    <a:cubicBezTo>
                      <a:pt x="129" y="154"/>
                      <a:pt x="129" y="154"/>
                      <a:pt x="129" y="154"/>
                    </a:cubicBezTo>
                    <a:cubicBezTo>
                      <a:pt x="108" y="154"/>
                      <a:pt x="108" y="154"/>
                      <a:pt x="108" y="154"/>
                    </a:cubicBezTo>
                    <a:cubicBezTo>
                      <a:pt x="92" y="106"/>
                      <a:pt x="92" y="106"/>
                      <a:pt x="92" y="106"/>
                    </a:cubicBezTo>
                    <a:lnTo>
                      <a:pt x="37" y="106"/>
                    </a:lnTo>
                    <a:close/>
                    <a:moveTo>
                      <a:pt x="88" y="90"/>
                    </a:moveTo>
                    <a:cubicBezTo>
                      <a:pt x="72" y="46"/>
                      <a:pt x="72" y="46"/>
                      <a:pt x="72" y="46"/>
                    </a:cubicBezTo>
                    <a:cubicBezTo>
                      <a:pt x="69" y="36"/>
                      <a:pt x="67" y="26"/>
                      <a:pt x="64" y="18"/>
                    </a:cubicBezTo>
                    <a:cubicBezTo>
                      <a:pt x="64" y="18"/>
                      <a:pt x="64" y="18"/>
                      <a:pt x="64" y="18"/>
                    </a:cubicBezTo>
                    <a:cubicBezTo>
                      <a:pt x="62" y="26"/>
                      <a:pt x="59" y="36"/>
                      <a:pt x="56" y="45"/>
                    </a:cubicBezTo>
                    <a:cubicBezTo>
                      <a:pt x="41" y="90"/>
                      <a:pt x="41" y="90"/>
                      <a:pt x="41" y="90"/>
                    </a:cubicBezTo>
                    <a:lnTo>
                      <a:pt x="88" y="9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32" name="Freeform 98"/>
              <p:cNvSpPr>
                <a:spLocks noEditPoints="1"/>
              </p:cNvSpPr>
              <p:nvPr/>
            </p:nvSpPr>
            <p:spPr bwMode="auto">
              <a:xfrm>
                <a:off x="4528662" y="4427549"/>
                <a:ext cx="156195" cy="248431"/>
              </a:xfrm>
              <a:custGeom>
                <a:avLst/>
                <a:gdLst>
                  <a:gd name="T0" fmla="*/ 0 w 98"/>
                  <a:gd name="T1" fmla="*/ 3 h 156"/>
                  <a:gd name="T2" fmla="*/ 37 w 98"/>
                  <a:gd name="T3" fmla="*/ 0 h 156"/>
                  <a:gd name="T4" fmla="*/ 79 w 98"/>
                  <a:gd name="T5" fmla="*/ 11 h 156"/>
                  <a:gd name="T6" fmla="*/ 92 w 98"/>
                  <a:gd name="T7" fmla="*/ 38 h 156"/>
                  <a:gd name="T8" fmla="*/ 66 w 98"/>
                  <a:gd name="T9" fmla="*/ 72 h 156"/>
                  <a:gd name="T10" fmla="*/ 66 w 98"/>
                  <a:gd name="T11" fmla="*/ 73 h 156"/>
                  <a:gd name="T12" fmla="*/ 98 w 98"/>
                  <a:gd name="T13" fmla="*/ 111 h 156"/>
                  <a:gd name="T14" fmla="*/ 84 w 98"/>
                  <a:gd name="T15" fmla="*/ 142 h 156"/>
                  <a:gd name="T16" fmla="*/ 31 w 98"/>
                  <a:gd name="T17" fmla="*/ 156 h 156"/>
                  <a:gd name="T18" fmla="*/ 0 w 98"/>
                  <a:gd name="T19" fmla="*/ 155 h 156"/>
                  <a:gd name="T20" fmla="*/ 0 w 98"/>
                  <a:gd name="T21" fmla="*/ 3 h 156"/>
                  <a:gd name="T22" fmla="*/ 20 w 98"/>
                  <a:gd name="T23" fmla="*/ 66 h 156"/>
                  <a:gd name="T24" fmla="*/ 38 w 98"/>
                  <a:gd name="T25" fmla="*/ 66 h 156"/>
                  <a:gd name="T26" fmla="*/ 72 w 98"/>
                  <a:gd name="T27" fmla="*/ 40 h 156"/>
                  <a:gd name="T28" fmla="*/ 38 w 98"/>
                  <a:gd name="T29" fmla="*/ 15 h 156"/>
                  <a:gd name="T30" fmla="*/ 20 w 98"/>
                  <a:gd name="T31" fmla="*/ 16 h 156"/>
                  <a:gd name="T32" fmla="*/ 20 w 98"/>
                  <a:gd name="T33" fmla="*/ 66 h 156"/>
                  <a:gd name="T34" fmla="*/ 20 w 98"/>
                  <a:gd name="T35" fmla="*/ 140 h 156"/>
                  <a:gd name="T36" fmla="*/ 37 w 98"/>
                  <a:gd name="T37" fmla="*/ 141 h 156"/>
                  <a:gd name="T38" fmla="*/ 77 w 98"/>
                  <a:gd name="T39" fmla="*/ 111 h 156"/>
                  <a:gd name="T40" fmla="*/ 37 w 98"/>
                  <a:gd name="T41" fmla="*/ 81 h 156"/>
                  <a:gd name="T42" fmla="*/ 20 w 98"/>
                  <a:gd name="T43" fmla="*/ 81 h 156"/>
                  <a:gd name="T44" fmla="*/ 20 w 98"/>
                  <a:gd name="T45"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156">
                    <a:moveTo>
                      <a:pt x="0" y="3"/>
                    </a:moveTo>
                    <a:cubicBezTo>
                      <a:pt x="9" y="1"/>
                      <a:pt x="23" y="0"/>
                      <a:pt x="37" y="0"/>
                    </a:cubicBezTo>
                    <a:cubicBezTo>
                      <a:pt x="57" y="0"/>
                      <a:pt x="69" y="3"/>
                      <a:pt x="79" y="11"/>
                    </a:cubicBezTo>
                    <a:cubicBezTo>
                      <a:pt x="87" y="17"/>
                      <a:pt x="92" y="26"/>
                      <a:pt x="92" y="38"/>
                    </a:cubicBezTo>
                    <a:cubicBezTo>
                      <a:pt x="92" y="53"/>
                      <a:pt x="82" y="66"/>
                      <a:pt x="66" y="72"/>
                    </a:cubicBezTo>
                    <a:cubicBezTo>
                      <a:pt x="66" y="73"/>
                      <a:pt x="66" y="73"/>
                      <a:pt x="66" y="73"/>
                    </a:cubicBezTo>
                    <a:cubicBezTo>
                      <a:pt x="80" y="76"/>
                      <a:pt x="98" y="88"/>
                      <a:pt x="98" y="111"/>
                    </a:cubicBezTo>
                    <a:cubicBezTo>
                      <a:pt x="98" y="124"/>
                      <a:pt x="92" y="134"/>
                      <a:pt x="84" y="142"/>
                    </a:cubicBezTo>
                    <a:cubicBezTo>
                      <a:pt x="74" y="152"/>
                      <a:pt x="56" y="156"/>
                      <a:pt x="31" y="156"/>
                    </a:cubicBezTo>
                    <a:cubicBezTo>
                      <a:pt x="18" y="156"/>
                      <a:pt x="7" y="156"/>
                      <a:pt x="0" y="155"/>
                    </a:cubicBezTo>
                    <a:lnTo>
                      <a:pt x="0" y="3"/>
                    </a:lnTo>
                    <a:close/>
                    <a:moveTo>
                      <a:pt x="20" y="66"/>
                    </a:moveTo>
                    <a:cubicBezTo>
                      <a:pt x="38" y="66"/>
                      <a:pt x="38" y="66"/>
                      <a:pt x="38" y="66"/>
                    </a:cubicBezTo>
                    <a:cubicBezTo>
                      <a:pt x="59" y="66"/>
                      <a:pt x="72" y="55"/>
                      <a:pt x="72" y="40"/>
                    </a:cubicBezTo>
                    <a:cubicBezTo>
                      <a:pt x="72" y="22"/>
                      <a:pt x="58" y="15"/>
                      <a:pt x="38" y="15"/>
                    </a:cubicBezTo>
                    <a:cubicBezTo>
                      <a:pt x="29" y="15"/>
                      <a:pt x="23" y="16"/>
                      <a:pt x="20" y="16"/>
                    </a:cubicBezTo>
                    <a:lnTo>
                      <a:pt x="20" y="66"/>
                    </a:lnTo>
                    <a:close/>
                    <a:moveTo>
                      <a:pt x="20" y="140"/>
                    </a:moveTo>
                    <a:cubicBezTo>
                      <a:pt x="24" y="141"/>
                      <a:pt x="30" y="141"/>
                      <a:pt x="37" y="141"/>
                    </a:cubicBezTo>
                    <a:cubicBezTo>
                      <a:pt x="58" y="141"/>
                      <a:pt x="77" y="133"/>
                      <a:pt x="77" y="111"/>
                    </a:cubicBezTo>
                    <a:cubicBezTo>
                      <a:pt x="77" y="90"/>
                      <a:pt x="58" y="81"/>
                      <a:pt x="37" y="81"/>
                    </a:cubicBezTo>
                    <a:cubicBezTo>
                      <a:pt x="20" y="81"/>
                      <a:pt x="20" y="81"/>
                      <a:pt x="20" y="81"/>
                    </a:cubicBezTo>
                    <a:lnTo>
                      <a:pt x="20" y="1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33" name="Freeform 99"/>
              <p:cNvSpPr>
                <a:spLocks/>
              </p:cNvSpPr>
              <p:nvPr/>
            </p:nvSpPr>
            <p:spPr bwMode="auto">
              <a:xfrm>
                <a:off x="4552226" y="4741286"/>
                <a:ext cx="157542" cy="213422"/>
              </a:xfrm>
              <a:custGeom>
                <a:avLst/>
                <a:gdLst>
                  <a:gd name="T0" fmla="*/ 99 w 99"/>
                  <a:gd name="T1" fmla="*/ 128 h 134"/>
                  <a:gd name="T2" fmla="*/ 64 w 99"/>
                  <a:gd name="T3" fmla="*/ 134 h 134"/>
                  <a:gd name="T4" fmla="*/ 0 w 99"/>
                  <a:gd name="T5" fmla="*/ 68 h 134"/>
                  <a:gd name="T6" fmla="*/ 68 w 99"/>
                  <a:gd name="T7" fmla="*/ 0 h 134"/>
                  <a:gd name="T8" fmla="*/ 99 w 99"/>
                  <a:gd name="T9" fmla="*/ 5 h 134"/>
                  <a:gd name="T10" fmla="*/ 95 w 99"/>
                  <a:gd name="T11" fmla="*/ 19 h 134"/>
                  <a:gd name="T12" fmla="*/ 69 w 99"/>
                  <a:gd name="T13" fmla="*/ 14 h 134"/>
                  <a:gd name="T14" fmla="*/ 18 w 99"/>
                  <a:gd name="T15" fmla="*/ 67 h 134"/>
                  <a:gd name="T16" fmla="*/ 68 w 99"/>
                  <a:gd name="T17" fmla="*/ 119 h 134"/>
                  <a:gd name="T18" fmla="*/ 95 w 99"/>
                  <a:gd name="T19" fmla="*/ 114 h 134"/>
                  <a:gd name="T20" fmla="*/ 99 w 99"/>
                  <a:gd name="T21" fmla="*/ 12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34">
                    <a:moveTo>
                      <a:pt x="99" y="128"/>
                    </a:moveTo>
                    <a:cubicBezTo>
                      <a:pt x="93" y="131"/>
                      <a:pt x="80" y="134"/>
                      <a:pt x="64" y="134"/>
                    </a:cubicBezTo>
                    <a:cubicBezTo>
                      <a:pt x="28" y="134"/>
                      <a:pt x="0" y="111"/>
                      <a:pt x="0" y="68"/>
                    </a:cubicBezTo>
                    <a:cubicBezTo>
                      <a:pt x="0" y="27"/>
                      <a:pt x="28" y="0"/>
                      <a:pt x="68" y="0"/>
                    </a:cubicBezTo>
                    <a:cubicBezTo>
                      <a:pt x="84" y="0"/>
                      <a:pt x="95" y="3"/>
                      <a:pt x="99" y="5"/>
                    </a:cubicBezTo>
                    <a:cubicBezTo>
                      <a:pt x="95" y="19"/>
                      <a:pt x="95" y="19"/>
                      <a:pt x="95" y="19"/>
                    </a:cubicBezTo>
                    <a:cubicBezTo>
                      <a:pt x="89" y="16"/>
                      <a:pt x="80" y="14"/>
                      <a:pt x="69" y="14"/>
                    </a:cubicBezTo>
                    <a:cubicBezTo>
                      <a:pt x="38" y="14"/>
                      <a:pt x="18" y="33"/>
                      <a:pt x="18" y="67"/>
                    </a:cubicBezTo>
                    <a:cubicBezTo>
                      <a:pt x="18" y="99"/>
                      <a:pt x="36" y="119"/>
                      <a:pt x="68" y="119"/>
                    </a:cubicBezTo>
                    <a:cubicBezTo>
                      <a:pt x="78" y="119"/>
                      <a:pt x="89" y="117"/>
                      <a:pt x="95" y="114"/>
                    </a:cubicBezTo>
                    <a:lnTo>
                      <a:pt x="99" y="1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134" name="Group 10"/>
            <p:cNvGrpSpPr/>
            <p:nvPr/>
          </p:nvGrpSpPr>
          <p:grpSpPr>
            <a:xfrm>
              <a:off x="2939020" y="2154247"/>
              <a:ext cx="642286" cy="721057"/>
              <a:chOff x="3918693" y="2872329"/>
              <a:chExt cx="856381" cy="961409"/>
            </a:xfrm>
          </p:grpSpPr>
          <p:sp>
            <p:nvSpPr>
              <p:cNvPr id="135" name="Freeform 72"/>
              <p:cNvSpPr>
                <a:spLocks/>
              </p:cNvSpPr>
              <p:nvPr/>
            </p:nvSpPr>
            <p:spPr bwMode="auto">
              <a:xfrm>
                <a:off x="3988712" y="2912052"/>
                <a:ext cx="786362" cy="921686"/>
              </a:xfrm>
              <a:custGeom>
                <a:avLst/>
                <a:gdLst>
                  <a:gd name="T0" fmla="*/ 247 w 494"/>
                  <a:gd name="T1" fmla="*/ 0 h 579"/>
                  <a:gd name="T2" fmla="*/ 0 w 494"/>
                  <a:gd name="T3" fmla="*/ 247 h 579"/>
                  <a:gd name="T4" fmla="*/ 247 w 494"/>
                  <a:gd name="T5" fmla="*/ 494 h 579"/>
                  <a:gd name="T6" fmla="*/ 258 w 494"/>
                  <a:gd name="T7" fmla="*/ 494 h 579"/>
                  <a:gd name="T8" fmla="*/ 358 w 494"/>
                  <a:gd name="T9" fmla="*/ 579 h 579"/>
                  <a:gd name="T10" fmla="*/ 368 w 494"/>
                  <a:gd name="T11" fmla="*/ 462 h 579"/>
                  <a:gd name="T12" fmla="*/ 494 w 494"/>
                  <a:gd name="T13" fmla="*/ 247 h 579"/>
                  <a:gd name="T14" fmla="*/ 247 w 494"/>
                  <a:gd name="T15" fmla="*/ 0 h 5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4" h="579">
                    <a:moveTo>
                      <a:pt x="247" y="0"/>
                    </a:moveTo>
                    <a:cubicBezTo>
                      <a:pt x="110" y="0"/>
                      <a:pt x="0" y="111"/>
                      <a:pt x="0" y="247"/>
                    </a:cubicBezTo>
                    <a:cubicBezTo>
                      <a:pt x="0" y="384"/>
                      <a:pt x="110" y="494"/>
                      <a:pt x="247" y="494"/>
                    </a:cubicBezTo>
                    <a:cubicBezTo>
                      <a:pt x="251" y="494"/>
                      <a:pt x="254" y="494"/>
                      <a:pt x="258" y="494"/>
                    </a:cubicBezTo>
                    <a:cubicBezTo>
                      <a:pt x="358" y="579"/>
                      <a:pt x="358" y="579"/>
                      <a:pt x="358" y="579"/>
                    </a:cubicBezTo>
                    <a:cubicBezTo>
                      <a:pt x="368" y="462"/>
                      <a:pt x="368" y="462"/>
                      <a:pt x="368" y="462"/>
                    </a:cubicBezTo>
                    <a:cubicBezTo>
                      <a:pt x="443" y="420"/>
                      <a:pt x="494" y="340"/>
                      <a:pt x="494" y="247"/>
                    </a:cubicBezTo>
                    <a:cubicBezTo>
                      <a:pt x="494" y="111"/>
                      <a:pt x="383" y="0"/>
                      <a:pt x="247" y="0"/>
                    </a:cubicBezTo>
                  </a:path>
                </a:pathLst>
              </a:custGeom>
              <a:solidFill>
                <a:srgbClr val="C7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36" name="Freeform 73"/>
              <p:cNvSpPr>
                <a:spLocks/>
              </p:cNvSpPr>
              <p:nvPr/>
            </p:nvSpPr>
            <p:spPr bwMode="auto">
              <a:xfrm>
                <a:off x="3918693" y="2872329"/>
                <a:ext cx="788382" cy="920340"/>
              </a:xfrm>
              <a:custGeom>
                <a:avLst/>
                <a:gdLst>
                  <a:gd name="T0" fmla="*/ 495 w 495"/>
                  <a:gd name="T1" fmla="*/ 247 h 578"/>
                  <a:gd name="T2" fmla="*/ 248 w 495"/>
                  <a:gd name="T3" fmla="*/ 0 h 578"/>
                  <a:gd name="T4" fmla="*/ 0 w 495"/>
                  <a:gd name="T5" fmla="*/ 247 h 578"/>
                  <a:gd name="T6" fmla="*/ 248 w 495"/>
                  <a:gd name="T7" fmla="*/ 494 h 578"/>
                  <a:gd name="T8" fmla="*/ 259 w 495"/>
                  <a:gd name="T9" fmla="*/ 494 h 578"/>
                  <a:gd name="T10" fmla="*/ 359 w 495"/>
                  <a:gd name="T11" fmla="*/ 578 h 578"/>
                  <a:gd name="T12" fmla="*/ 369 w 495"/>
                  <a:gd name="T13" fmla="*/ 462 h 578"/>
                  <a:gd name="T14" fmla="*/ 495 w 495"/>
                  <a:gd name="T15" fmla="*/ 247 h 5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5" h="578">
                    <a:moveTo>
                      <a:pt x="495" y="247"/>
                    </a:moveTo>
                    <a:cubicBezTo>
                      <a:pt x="495" y="110"/>
                      <a:pt x="384" y="0"/>
                      <a:pt x="248" y="0"/>
                    </a:cubicBezTo>
                    <a:cubicBezTo>
                      <a:pt x="111" y="0"/>
                      <a:pt x="0" y="110"/>
                      <a:pt x="0" y="247"/>
                    </a:cubicBezTo>
                    <a:cubicBezTo>
                      <a:pt x="0" y="383"/>
                      <a:pt x="111" y="494"/>
                      <a:pt x="248" y="494"/>
                    </a:cubicBezTo>
                    <a:cubicBezTo>
                      <a:pt x="251" y="494"/>
                      <a:pt x="255" y="494"/>
                      <a:pt x="259" y="494"/>
                    </a:cubicBezTo>
                    <a:cubicBezTo>
                      <a:pt x="359" y="578"/>
                      <a:pt x="359" y="578"/>
                      <a:pt x="359" y="578"/>
                    </a:cubicBezTo>
                    <a:cubicBezTo>
                      <a:pt x="369" y="462"/>
                      <a:pt x="369" y="462"/>
                      <a:pt x="369" y="462"/>
                    </a:cubicBezTo>
                    <a:cubicBezTo>
                      <a:pt x="444" y="419"/>
                      <a:pt x="495" y="339"/>
                      <a:pt x="495" y="247"/>
                    </a:cubicBezTo>
                    <a:close/>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37" name="Freeform 100"/>
              <p:cNvSpPr>
                <a:spLocks noEditPoints="1"/>
              </p:cNvSpPr>
              <p:nvPr/>
            </p:nvSpPr>
            <p:spPr bwMode="auto">
              <a:xfrm>
                <a:off x="4149620" y="3238580"/>
                <a:ext cx="235639" cy="235639"/>
              </a:xfrm>
              <a:custGeom>
                <a:avLst/>
                <a:gdLst>
                  <a:gd name="T0" fmla="*/ 148 w 148"/>
                  <a:gd name="T1" fmla="*/ 145 h 148"/>
                  <a:gd name="T2" fmla="*/ 145 w 148"/>
                  <a:gd name="T3" fmla="*/ 148 h 148"/>
                  <a:gd name="T4" fmla="*/ 3 w 148"/>
                  <a:gd name="T5" fmla="*/ 148 h 148"/>
                  <a:gd name="T6" fmla="*/ 0 w 148"/>
                  <a:gd name="T7" fmla="*/ 145 h 148"/>
                  <a:gd name="T8" fmla="*/ 0 w 148"/>
                  <a:gd name="T9" fmla="*/ 3 h 148"/>
                  <a:gd name="T10" fmla="*/ 3 w 148"/>
                  <a:gd name="T11" fmla="*/ 0 h 148"/>
                  <a:gd name="T12" fmla="*/ 145 w 148"/>
                  <a:gd name="T13" fmla="*/ 0 h 148"/>
                  <a:gd name="T14" fmla="*/ 148 w 148"/>
                  <a:gd name="T15" fmla="*/ 3 h 148"/>
                  <a:gd name="T16" fmla="*/ 148 w 148"/>
                  <a:gd name="T17" fmla="*/ 145 h 148"/>
                  <a:gd name="T18" fmla="*/ 4 w 148"/>
                  <a:gd name="T19" fmla="*/ 140 h 148"/>
                  <a:gd name="T20" fmla="*/ 144 w 148"/>
                  <a:gd name="T21" fmla="*/ 140 h 148"/>
                  <a:gd name="T22" fmla="*/ 144 w 148"/>
                  <a:gd name="T23" fmla="*/ 8 h 148"/>
                  <a:gd name="T24" fmla="*/ 4 w 148"/>
                  <a:gd name="T25" fmla="*/ 8 h 148"/>
                  <a:gd name="T26" fmla="*/ 4 w 148"/>
                  <a:gd name="T27"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148">
                    <a:moveTo>
                      <a:pt x="148" y="145"/>
                    </a:moveTo>
                    <a:cubicBezTo>
                      <a:pt x="148" y="147"/>
                      <a:pt x="147" y="148"/>
                      <a:pt x="145" y="148"/>
                    </a:cubicBezTo>
                    <a:cubicBezTo>
                      <a:pt x="3" y="148"/>
                      <a:pt x="3" y="148"/>
                      <a:pt x="3" y="148"/>
                    </a:cubicBezTo>
                    <a:cubicBezTo>
                      <a:pt x="1" y="148"/>
                      <a:pt x="0" y="147"/>
                      <a:pt x="0" y="145"/>
                    </a:cubicBezTo>
                    <a:cubicBezTo>
                      <a:pt x="0" y="3"/>
                      <a:pt x="0" y="3"/>
                      <a:pt x="0" y="3"/>
                    </a:cubicBezTo>
                    <a:cubicBezTo>
                      <a:pt x="0" y="1"/>
                      <a:pt x="1" y="0"/>
                      <a:pt x="3" y="0"/>
                    </a:cubicBezTo>
                    <a:cubicBezTo>
                      <a:pt x="145" y="0"/>
                      <a:pt x="145" y="0"/>
                      <a:pt x="145" y="0"/>
                    </a:cubicBezTo>
                    <a:cubicBezTo>
                      <a:pt x="147" y="0"/>
                      <a:pt x="148" y="1"/>
                      <a:pt x="148" y="3"/>
                    </a:cubicBezTo>
                    <a:lnTo>
                      <a:pt x="148" y="145"/>
                    </a:lnTo>
                    <a:close/>
                    <a:moveTo>
                      <a:pt x="4" y="140"/>
                    </a:moveTo>
                    <a:cubicBezTo>
                      <a:pt x="144" y="140"/>
                      <a:pt x="144" y="140"/>
                      <a:pt x="144" y="140"/>
                    </a:cubicBezTo>
                    <a:cubicBezTo>
                      <a:pt x="144" y="8"/>
                      <a:pt x="144" y="8"/>
                      <a:pt x="144" y="8"/>
                    </a:cubicBezTo>
                    <a:cubicBezTo>
                      <a:pt x="4" y="8"/>
                      <a:pt x="4" y="8"/>
                      <a:pt x="4" y="8"/>
                    </a:cubicBezTo>
                    <a:lnTo>
                      <a:pt x="4" y="1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38" name="Freeform 101"/>
              <p:cNvSpPr>
                <a:spLocks/>
              </p:cNvSpPr>
              <p:nvPr/>
            </p:nvSpPr>
            <p:spPr bwMode="auto">
              <a:xfrm>
                <a:off x="4152986" y="3154423"/>
                <a:ext cx="316430" cy="93582"/>
              </a:xfrm>
              <a:custGeom>
                <a:avLst/>
                <a:gdLst>
                  <a:gd name="T0" fmla="*/ 144 w 199"/>
                  <a:gd name="T1" fmla="*/ 59 h 59"/>
                  <a:gd name="T2" fmla="*/ 142 w 199"/>
                  <a:gd name="T3" fmla="*/ 59 h 59"/>
                  <a:gd name="T4" fmla="*/ 142 w 199"/>
                  <a:gd name="T5" fmla="*/ 55 h 59"/>
                  <a:gd name="T6" fmla="*/ 190 w 199"/>
                  <a:gd name="T7" fmla="*/ 5 h 59"/>
                  <a:gd name="T8" fmla="*/ 55 w 199"/>
                  <a:gd name="T9" fmla="*/ 5 h 59"/>
                  <a:gd name="T10" fmla="*/ 5 w 199"/>
                  <a:gd name="T11" fmla="*/ 58 h 59"/>
                  <a:gd name="T12" fmla="*/ 1 w 199"/>
                  <a:gd name="T13" fmla="*/ 58 h 59"/>
                  <a:gd name="T14" fmla="*/ 1 w 199"/>
                  <a:gd name="T15" fmla="*/ 54 h 59"/>
                  <a:gd name="T16" fmla="*/ 52 w 199"/>
                  <a:gd name="T17" fmla="*/ 1 h 59"/>
                  <a:gd name="T18" fmla="*/ 54 w 199"/>
                  <a:gd name="T19" fmla="*/ 1 h 59"/>
                  <a:gd name="T20" fmla="*/ 196 w 199"/>
                  <a:gd name="T21" fmla="*/ 1 h 59"/>
                  <a:gd name="T22" fmla="*/ 199 w 199"/>
                  <a:gd name="T23" fmla="*/ 2 h 59"/>
                  <a:gd name="T24" fmla="*/ 198 w 199"/>
                  <a:gd name="T25" fmla="*/ 4 h 59"/>
                  <a:gd name="T26" fmla="*/ 146 w 199"/>
                  <a:gd name="T27" fmla="*/ 59 h 59"/>
                  <a:gd name="T28" fmla="*/ 144 w 19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59">
                    <a:moveTo>
                      <a:pt x="144" y="59"/>
                    </a:moveTo>
                    <a:cubicBezTo>
                      <a:pt x="144" y="59"/>
                      <a:pt x="143" y="59"/>
                      <a:pt x="142" y="59"/>
                    </a:cubicBezTo>
                    <a:cubicBezTo>
                      <a:pt x="141" y="58"/>
                      <a:pt x="141" y="56"/>
                      <a:pt x="142" y="55"/>
                    </a:cubicBezTo>
                    <a:cubicBezTo>
                      <a:pt x="190" y="5"/>
                      <a:pt x="190" y="5"/>
                      <a:pt x="190" y="5"/>
                    </a:cubicBezTo>
                    <a:cubicBezTo>
                      <a:pt x="55" y="5"/>
                      <a:pt x="55" y="5"/>
                      <a:pt x="55" y="5"/>
                    </a:cubicBezTo>
                    <a:cubicBezTo>
                      <a:pt x="5" y="58"/>
                      <a:pt x="5" y="58"/>
                      <a:pt x="5" y="58"/>
                    </a:cubicBezTo>
                    <a:cubicBezTo>
                      <a:pt x="4" y="59"/>
                      <a:pt x="2" y="59"/>
                      <a:pt x="1" y="58"/>
                    </a:cubicBezTo>
                    <a:cubicBezTo>
                      <a:pt x="0" y="57"/>
                      <a:pt x="0" y="55"/>
                      <a:pt x="1" y="54"/>
                    </a:cubicBezTo>
                    <a:cubicBezTo>
                      <a:pt x="52" y="1"/>
                      <a:pt x="52" y="1"/>
                      <a:pt x="52" y="1"/>
                    </a:cubicBezTo>
                    <a:cubicBezTo>
                      <a:pt x="52" y="0"/>
                      <a:pt x="53" y="1"/>
                      <a:pt x="54" y="1"/>
                    </a:cubicBezTo>
                    <a:cubicBezTo>
                      <a:pt x="196" y="1"/>
                      <a:pt x="196" y="1"/>
                      <a:pt x="196" y="1"/>
                    </a:cubicBezTo>
                    <a:cubicBezTo>
                      <a:pt x="197" y="1"/>
                      <a:pt x="198" y="1"/>
                      <a:pt x="199" y="2"/>
                    </a:cubicBezTo>
                    <a:cubicBezTo>
                      <a:pt x="199" y="3"/>
                      <a:pt x="199" y="3"/>
                      <a:pt x="198" y="4"/>
                    </a:cubicBezTo>
                    <a:cubicBezTo>
                      <a:pt x="146" y="59"/>
                      <a:pt x="146" y="59"/>
                      <a:pt x="146" y="59"/>
                    </a:cubicBezTo>
                    <a:cubicBezTo>
                      <a:pt x="146" y="59"/>
                      <a:pt x="145" y="59"/>
                      <a:pt x="144"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39" name="Freeform 102"/>
              <p:cNvSpPr>
                <a:spLocks/>
              </p:cNvSpPr>
              <p:nvPr/>
            </p:nvSpPr>
            <p:spPr bwMode="auto">
              <a:xfrm>
                <a:off x="4379199" y="3155770"/>
                <a:ext cx="93582" cy="318450"/>
              </a:xfrm>
              <a:custGeom>
                <a:avLst/>
                <a:gdLst>
                  <a:gd name="T0" fmla="*/ 3 w 59"/>
                  <a:gd name="T1" fmla="*/ 200 h 200"/>
                  <a:gd name="T2" fmla="*/ 1 w 59"/>
                  <a:gd name="T3" fmla="*/ 199 h 200"/>
                  <a:gd name="T4" fmla="*/ 1 w 59"/>
                  <a:gd name="T5" fmla="*/ 195 h 200"/>
                  <a:gd name="T6" fmla="*/ 53 w 59"/>
                  <a:gd name="T7" fmla="*/ 138 h 200"/>
                  <a:gd name="T8" fmla="*/ 52 w 59"/>
                  <a:gd name="T9" fmla="*/ 2 h 200"/>
                  <a:gd name="T10" fmla="*/ 54 w 59"/>
                  <a:gd name="T11" fmla="*/ 0 h 200"/>
                  <a:gd name="T12" fmla="*/ 57 w 59"/>
                  <a:gd name="T13" fmla="*/ 2 h 200"/>
                  <a:gd name="T14" fmla="*/ 59 w 59"/>
                  <a:gd name="T15" fmla="*/ 139 h 200"/>
                  <a:gd name="T16" fmla="*/ 58 w 59"/>
                  <a:gd name="T17" fmla="*/ 141 h 200"/>
                  <a:gd name="T18" fmla="*/ 5 w 59"/>
                  <a:gd name="T19" fmla="*/ 199 h 200"/>
                  <a:gd name="T20" fmla="*/ 3 w 59"/>
                  <a:gd name="T2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00">
                    <a:moveTo>
                      <a:pt x="3" y="200"/>
                    </a:moveTo>
                    <a:cubicBezTo>
                      <a:pt x="2" y="200"/>
                      <a:pt x="2" y="199"/>
                      <a:pt x="1" y="199"/>
                    </a:cubicBezTo>
                    <a:cubicBezTo>
                      <a:pt x="0" y="198"/>
                      <a:pt x="0" y="196"/>
                      <a:pt x="1" y="195"/>
                    </a:cubicBezTo>
                    <a:cubicBezTo>
                      <a:pt x="53" y="138"/>
                      <a:pt x="53" y="138"/>
                      <a:pt x="53" y="138"/>
                    </a:cubicBezTo>
                    <a:cubicBezTo>
                      <a:pt x="52" y="2"/>
                      <a:pt x="52" y="2"/>
                      <a:pt x="52" y="2"/>
                    </a:cubicBezTo>
                    <a:cubicBezTo>
                      <a:pt x="52" y="1"/>
                      <a:pt x="53" y="0"/>
                      <a:pt x="54" y="0"/>
                    </a:cubicBezTo>
                    <a:cubicBezTo>
                      <a:pt x="56" y="0"/>
                      <a:pt x="57" y="1"/>
                      <a:pt x="57" y="2"/>
                    </a:cubicBezTo>
                    <a:cubicBezTo>
                      <a:pt x="59" y="139"/>
                      <a:pt x="59" y="139"/>
                      <a:pt x="59" y="139"/>
                    </a:cubicBezTo>
                    <a:cubicBezTo>
                      <a:pt x="59" y="140"/>
                      <a:pt x="59" y="140"/>
                      <a:pt x="58" y="141"/>
                    </a:cubicBezTo>
                    <a:cubicBezTo>
                      <a:pt x="5" y="199"/>
                      <a:pt x="5" y="199"/>
                      <a:pt x="5" y="199"/>
                    </a:cubicBezTo>
                    <a:cubicBezTo>
                      <a:pt x="4" y="199"/>
                      <a:pt x="4" y="200"/>
                      <a:pt x="3" y="20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40" name="Freeform 103"/>
              <p:cNvSpPr>
                <a:spLocks/>
              </p:cNvSpPr>
              <p:nvPr/>
            </p:nvSpPr>
            <p:spPr bwMode="auto">
              <a:xfrm>
                <a:off x="4235796" y="3154423"/>
                <a:ext cx="9426" cy="20198"/>
              </a:xfrm>
              <a:custGeom>
                <a:avLst/>
                <a:gdLst>
                  <a:gd name="T0" fmla="*/ 3 w 6"/>
                  <a:gd name="T1" fmla="*/ 13 h 13"/>
                  <a:gd name="T2" fmla="*/ 0 w 6"/>
                  <a:gd name="T3" fmla="*/ 9 h 13"/>
                  <a:gd name="T4" fmla="*/ 0 w 6"/>
                  <a:gd name="T5" fmla="*/ 4 h 13"/>
                  <a:gd name="T6" fmla="*/ 3 w 6"/>
                  <a:gd name="T7" fmla="*/ 1 h 13"/>
                  <a:gd name="T8" fmla="*/ 6 w 6"/>
                  <a:gd name="T9" fmla="*/ 3 h 13"/>
                  <a:gd name="T10" fmla="*/ 6 w 6"/>
                  <a:gd name="T11" fmla="*/ 9 h 13"/>
                  <a:gd name="T12" fmla="*/ 3 w 6"/>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 h="13">
                    <a:moveTo>
                      <a:pt x="3" y="13"/>
                    </a:moveTo>
                    <a:cubicBezTo>
                      <a:pt x="1" y="13"/>
                      <a:pt x="0" y="11"/>
                      <a:pt x="0" y="9"/>
                    </a:cubicBezTo>
                    <a:cubicBezTo>
                      <a:pt x="0" y="4"/>
                      <a:pt x="0" y="4"/>
                      <a:pt x="0" y="4"/>
                    </a:cubicBezTo>
                    <a:cubicBezTo>
                      <a:pt x="0" y="2"/>
                      <a:pt x="1" y="1"/>
                      <a:pt x="3" y="1"/>
                    </a:cubicBezTo>
                    <a:cubicBezTo>
                      <a:pt x="4" y="0"/>
                      <a:pt x="6" y="2"/>
                      <a:pt x="6" y="3"/>
                    </a:cubicBezTo>
                    <a:cubicBezTo>
                      <a:pt x="6" y="9"/>
                      <a:pt x="6" y="9"/>
                      <a:pt x="6" y="9"/>
                    </a:cubicBezTo>
                    <a:cubicBezTo>
                      <a:pt x="6" y="11"/>
                      <a:pt x="4" y="13"/>
                      <a:pt x="3" y="1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41" name="Freeform 104"/>
              <p:cNvSpPr>
                <a:spLocks noEditPoints="1"/>
              </p:cNvSpPr>
              <p:nvPr/>
            </p:nvSpPr>
            <p:spPr bwMode="auto">
              <a:xfrm>
                <a:off x="4171837" y="3180007"/>
                <a:ext cx="74731" cy="273342"/>
              </a:xfrm>
              <a:custGeom>
                <a:avLst/>
                <a:gdLst>
                  <a:gd name="T0" fmla="*/ 1 w 47"/>
                  <a:gd name="T1" fmla="*/ 171 h 172"/>
                  <a:gd name="T2" fmla="*/ 8 w 47"/>
                  <a:gd name="T3" fmla="*/ 159 h 172"/>
                  <a:gd name="T4" fmla="*/ 12 w 47"/>
                  <a:gd name="T5" fmla="*/ 163 h 172"/>
                  <a:gd name="T6" fmla="*/ 3 w 47"/>
                  <a:gd name="T7" fmla="*/ 172 h 172"/>
                  <a:gd name="T8" fmla="*/ 15 w 47"/>
                  <a:gd name="T9" fmla="*/ 155 h 172"/>
                  <a:gd name="T10" fmla="*/ 22 w 47"/>
                  <a:gd name="T11" fmla="*/ 144 h 172"/>
                  <a:gd name="T12" fmla="*/ 26 w 47"/>
                  <a:gd name="T13" fmla="*/ 147 h 172"/>
                  <a:gd name="T14" fmla="*/ 17 w 47"/>
                  <a:gd name="T15" fmla="*/ 156 h 172"/>
                  <a:gd name="T16" fmla="*/ 30 w 47"/>
                  <a:gd name="T17" fmla="*/ 139 h 172"/>
                  <a:gd name="T18" fmla="*/ 37 w 47"/>
                  <a:gd name="T19" fmla="*/ 128 h 172"/>
                  <a:gd name="T20" fmla="*/ 41 w 47"/>
                  <a:gd name="T21" fmla="*/ 131 h 172"/>
                  <a:gd name="T22" fmla="*/ 32 w 47"/>
                  <a:gd name="T23" fmla="*/ 140 h 172"/>
                  <a:gd name="T24" fmla="*/ 42 w 47"/>
                  <a:gd name="T25" fmla="*/ 122 h 172"/>
                  <a:gd name="T26" fmla="*/ 45 w 47"/>
                  <a:gd name="T27" fmla="*/ 108 h 172"/>
                  <a:gd name="T28" fmla="*/ 47 w 47"/>
                  <a:gd name="T29" fmla="*/ 122 h 172"/>
                  <a:gd name="T30" fmla="*/ 44 w 47"/>
                  <a:gd name="T31" fmla="*/ 105 h 172"/>
                  <a:gd name="T32" fmla="*/ 42 w 47"/>
                  <a:gd name="T33" fmla="*/ 90 h 172"/>
                  <a:gd name="T34" fmla="*/ 47 w 47"/>
                  <a:gd name="T35" fmla="*/ 89 h 172"/>
                  <a:gd name="T36" fmla="*/ 44 w 47"/>
                  <a:gd name="T37" fmla="*/ 105 h 172"/>
                  <a:gd name="T38" fmla="*/ 41 w 47"/>
                  <a:gd name="T39" fmla="*/ 80 h 172"/>
                  <a:gd name="T40" fmla="*/ 44 w 47"/>
                  <a:gd name="T41" fmla="*/ 65 h 172"/>
                  <a:gd name="T42" fmla="*/ 47 w 47"/>
                  <a:gd name="T43" fmla="*/ 80 h 172"/>
                  <a:gd name="T44" fmla="*/ 44 w 47"/>
                  <a:gd name="T45" fmla="*/ 61 h 172"/>
                  <a:gd name="T46" fmla="*/ 41 w 47"/>
                  <a:gd name="T47" fmla="*/ 47 h 172"/>
                  <a:gd name="T48" fmla="*/ 46 w 47"/>
                  <a:gd name="T49" fmla="*/ 46 h 172"/>
                  <a:gd name="T50" fmla="*/ 44 w 47"/>
                  <a:gd name="T51" fmla="*/ 61 h 172"/>
                  <a:gd name="T52" fmla="*/ 41 w 47"/>
                  <a:gd name="T53" fmla="*/ 35 h 172"/>
                  <a:gd name="T54" fmla="*/ 43 w 47"/>
                  <a:gd name="T55" fmla="*/ 22 h 172"/>
                  <a:gd name="T56" fmla="*/ 46 w 47"/>
                  <a:gd name="T57" fmla="*/ 35 h 172"/>
                  <a:gd name="T58" fmla="*/ 43 w 47"/>
                  <a:gd name="T59" fmla="*/ 37 h 172"/>
                  <a:gd name="T60" fmla="*/ 40 w 47"/>
                  <a:gd name="T61" fmla="*/ 12 h 172"/>
                  <a:gd name="T62" fmla="*/ 43 w 47"/>
                  <a:gd name="T63" fmla="*/ 0 h 172"/>
                  <a:gd name="T64" fmla="*/ 46 w 47"/>
                  <a:gd name="T65"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172">
                    <a:moveTo>
                      <a:pt x="3" y="172"/>
                    </a:moveTo>
                    <a:cubicBezTo>
                      <a:pt x="2" y="172"/>
                      <a:pt x="1" y="172"/>
                      <a:pt x="1" y="171"/>
                    </a:cubicBezTo>
                    <a:cubicBezTo>
                      <a:pt x="0" y="170"/>
                      <a:pt x="0" y="168"/>
                      <a:pt x="1" y="167"/>
                    </a:cubicBezTo>
                    <a:cubicBezTo>
                      <a:pt x="8" y="159"/>
                      <a:pt x="8" y="159"/>
                      <a:pt x="8" y="159"/>
                    </a:cubicBezTo>
                    <a:cubicBezTo>
                      <a:pt x="9" y="158"/>
                      <a:pt x="11" y="158"/>
                      <a:pt x="12" y="159"/>
                    </a:cubicBezTo>
                    <a:cubicBezTo>
                      <a:pt x="13" y="160"/>
                      <a:pt x="13" y="162"/>
                      <a:pt x="12" y="163"/>
                    </a:cubicBezTo>
                    <a:cubicBezTo>
                      <a:pt x="5" y="171"/>
                      <a:pt x="5" y="171"/>
                      <a:pt x="5" y="171"/>
                    </a:cubicBezTo>
                    <a:cubicBezTo>
                      <a:pt x="4" y="171"/>
                      <a:pt x="3" y="172"/>
                      <a:pt x="3" y="172"/>
                    </a:cubicBezTo>
                    <a:close/>
                    <a:moveTo>
                      <a:pt x="17" y="156"/>
                    </a:moveTo>
                    <a:cubicBezTo>
                      <a:pt x="16" y="156"/>
                      <a:pt x="16" y="156"/>
                      <a:pt x="15" y="155"/>
                    </a:cubicBezTo>
                    <a:cubicBezTo>
                      <a:pt x="14" y="154"/>
                      <a:pt x="14" y="153"/>
                      <a:pt x="15" y="151"/>
                    </a:cubicBezTo>
                    <a:cubicBezTo>
                      <a:pt x="22" y="144"/>
                      <a:pt x="22" y="144"/>
                      <a:pt x="22" y="144"/>
                    </a:cubicBezTo>
                    <a:cubicBezTo>
                      <a:pt x="23" y="142"/>
                      <a:pt x="25" y="142"/>
                      <a:pt x="26" y="143"/>
                    </a:cubicBezTo>
                    <a:cubicBezTo>
                      <a:pt x="27" y="144"/>
                      <a:pt x="27" y="146"/>
                      <a:pt x="26" y="147"/>
                    </a:cubicBezTo>
                    <a:cubicBezTo>
                      <a:pt x="19" y="155"/>
                      <a:pt x="19" y="155"/>
                      <a:pt x="19" y="155"/>
                    </a:cubicBezTo>
                    <a:cubicBezTo>
                      <a:pt x="19" y="156"/>
                      <a:pt x="18" y="156"/>
                      <a:pt x="17" y="156"/>
                    </a:cubicBezTo>
                    <a:close/>
                    <a:moveTo>
                      <a:pt x="32" y="140"/>
                    </a:moveTo>
                    <a:cubicBezTo>
                      <a:pt x="31" y="140"/>
                      <a:pt x="30" y="140"/>
                      <a:pt x="30" y="139"/>
                    </a:cubicBezTo>
                    <a:cubicBezTo>
                      <a:pt x="29" y="138"/>
                      <a:pt x="29" y="137"/>
                      <a:pt x="30" y="136"/>
                    </a:cubicBezTo>
                    <a:cubicBezTo>
                      <a:pt x="37" y="128"/>
                      <a:pt x="37" y="128"/>
                      <a:pt x="37" y="128"/>
                    </a:cubicBezTo>
                    <a:cubicBezTo>
                      <a:pt x="38" y="127"/>
                      <a:pt x="40" y="127"/>
                      <a:pt x="41" y="128"/>
                    </a:cubicBezTo>
                    <a:cubicBezTo>
                      <a:pt x="42" y="129"/>
                      <a:pt x="42" y="130"/>
                      <a:pt x="41" y="131"/>
                    </a:cubicBezTo>
                    <a:cubicBezTo>
                      <a:pt x="34" y="139"/>
                      <a:pt x="34" y="139"/>
                      <a:pt x="34" y="139"/>
                    </a:cubicBezTo>
                    <a:cubicBezTo>
                      <a:pt x="33" y="140"/>
                      <a:pt x="32" y="140"/>
                      <a:pt x="32" y="140"/>
                    </a:cubicBezTo>
                    <a:close/>
                    <a:moveTo>
                      <a:pt x="45" y="125"/>
                    </a:moveTo>
                    <a:cubicBezTo>
                      <a:pt x="43" y="125"/>
                      <a:pt x="42" y="123"/>
                      <a:pt x="42" y="122"/>
                    </a:cubicBezTo>
                    <a:cubicBezTo>
                      <a:pt x="42" y="111"/>
                      <a:pt x="42" y="111"/>
                      <a:pt x="42" y="111"/>
                    </a:cubicBezTo>
                    <a:cubicBezTo>
                      <a:pt x="42" y="109"/>
                      <a:pt x="43" y="108"/>
                      <a:pt x="45" y="108"/>
                    </a:cubicBezTo>
                    <a:cubicBezTo>
                      <a:pt x="46" y="108"/>
                      <a:pt x="47" y="109"/>
                      <a:pt x="47" y="110"/>
                    </a:cubicBezTo>
                    <a:cubicBezTo>
                      <a:pt x="47" y="122"/>
                      <a:pt x="47" y="122"/>
                      <a:pt x="47" y="122"/>
                    </a:cubicBezTo>
                    <a:cubicBezTo>
                      <a:pt x="47" y="123"/>
                      <a:pt x="46" y="125"/>
                      <a:pt x="45" y="125"/>
                    </a:cubicBezTo>
                    <a:close/>
                    <a:moveTo>
                      <a:pt x="44" y="105"/>
                    </a:moveTo>
                    <a:cubicBezTo>
                      <a:pt x="43" y="105"/>
                      <a:pt x="42" y="103"/>
                      <a:pt x="42" y="101"/>
                    </a:cubicBezTo>
                    <a:cubicBezTo>
                      <a:pt x="42" y="90"/>
                      <a:pt x="42" y="90"/>
                      <a:pt x="42" y="90"/>
                    </a:cubicBezTo>
                    <a:cubicBezTo>
                      <a:pt x="42" y="88"/>
                      <a:pt x="43" y="87"/>
                      <a:pt x="44" y="87"/>
                    </a:cubicBezTo>
                    <a:cubicBezTo>
                      <a:pt x="46" y="86"/>
                      <a:pt x="47" y="88"/>
                      <a:pt x="47" y="89"/>
                    </a:cubicBezTo>
                    <a:cubicBezTo>
                      <a:pt x="47" y="101"/>
                      <a:pt x="47" y="101"/>
                      <a:pt x="47" y="101"/>
                    </a:cubicBezTo>
                    <a:cubicBezTo>
                      <a:pt x="47" y="103"/>
                      <a:pt x="46" y="105"/>
                      <a:pt x="44" y="105"/>
                    </a:cubicBezTo>
                    <a:close/>
                    <a:moveTo>
                      <a:pt x="44" y="85"/>
                    </a:moveTo>
                    <a:cubicBezTo>
                      <a:pt x="43" y="85"/>
                      <a:pt x="41" y="82"/>
                      <a:pt x="41" y="80"/>
                    </a:cubicBezTo>
                    <a:cubicBezTo>
                      <a:pt x="41" y="69"/>
                      <a:pt x="41" y="69"/>
                      <a:pt x="41" y="69"/>
                    </a:cubicBezTo>
                    <a:cubicBezTo>
                      <a:pt x="41" y="67"/>
                      <a:pt x="42" y="65"/>
                      <a:pt x="44" y="65"/>
                    </a:cubicBezTo>
                    <a:cubicBezTo>
                      <a:pt x="45" y="65"/>
                      <a:pt x="47" y="66"/>
                      <a:pt x="47" y="68"/>
                    </a:cubicBezTo>
                    <a:cubicBezTo>
                      <a:pt x="47" y="80"/>
                      <a:pt x="47" y="80"/>
                      <a:pt x="47" y="80"/>
                    </a:cubicBezTo>
                    <a:cubicBezTo>
                      <a:pt x="47" y="82"/>
                      <a:pt x="46" y="85"/>
                      <a:pt x="44" y="85"/>
                    </a:cubicBezTo>
                    <a:close/>
                    <a:moveTo>
                      <a:pt x="44" y="61"/>
                    </a:moveTo>
                    <a:cubicBezTo>
                      <a:pt x="42" y="61"/>
                      <a:pt x="41" y="59"/>
                      <a:pt x="41" y="58"/>
                    </a:cubicBezTo>
                    <a:cubicBezTo>
                      <a:pt x="41" y="47"/>
                      <a:pt x="41" y="47"/>
                      <a:pt x="41" y="47"/>
                    </a:cubicBezTo>
                    <a:cubicBezTo>
                      <a:pt x="41" y="45"/>
                      <a:pt x="42" y="44"/>
                      <a:pt x="44" y="44"/>
                    </a:cubicBezTo>
                    <a:cubicBezTo>
                      <a:pt x="45" y="43"/>
                      <a:pt x="46" y="45"/>
                      <a:pt x="46" y="46"/>
                    </a:cubicBezTo>
                    <a:cubicBezTo>
                      <a:pt x="47" y="58"/>
                      <a:pt x="47" y="58"/>
                      <a:pt x="47" y="58"/>
                    </a:cubicBezTo>
                    <a:cubicBezTo>
                      <a:pt x="47" y="59"/>
                      <a:pt x="45" y="61"/>
                      <a:pt x="44" y="61"/>
                    </a:cubicBezTo>
                    <a:close/>
                    <a:moveTo>
                      <a:pt x="43" y="37"/>
                    </a:moveTo>
                    <a:cubicBezTo>
                      <a:pt x="42" y="37"/>
                      <a:pt x="41" y="36"/>
                      <a:pt x="41" y="35"/>
                    </a:cubicBezTo>
                    <a:cubicBezTo>
                      <a:pt x="41" y="24"/>
                      <a:pt x="41" y="24"/>
                      <a:pt x="41" y="24"/>
                    </a:cubicBezTo>
                    <a:cubicBezTo>
                      <a:pt x="41" y="23"/>
                      <a:pt x="42" y="22"/>
                      <a:pt x="43" y="22"/>
                    </a:cubicBezTo>
                    <a:cubicBezTo>
                      <a:pt x="45" y="22"/>
                      <a:pt x="46" y="23"/>
                      <a:pt x="46" y="25"/>
                    </a:cubicBezTo>
                    <a:cubicBezTo>
                      <a:pt x="46" y="35"/>
                      <a:pt x="46" y="35"/>
                      <a:pt x="46" y="35"/>
                    </a:cubicBezTo>
                    <a:cubicBezTo>
                      <a:pt x="46" y="36"/>
                      <a:pt x="45" y="37"/>
                      <a:pt x="44" y="37"/>
                    </a:cubicBezTo>
                    <a:lnTo>
                      <a:pt x="43" y="37"/>
                    </a:lnTo>
                    <a:close/>
                    <a:moveTo>
                      <a:pt x="43" y="13"/>
                    </a:moveTo>
                    <a:cubicBezTo>
                      <a:pt x="42" y="13"/>
                      <a:pt x="40" y="14"/>
                      <a:pt x="40" y="12"/>
                    </a:cubicBezTo>
                    <a:cubicBezTo>
                      <a:pt x="40" y="2"/>
                      <a:pt x="40" y="2"/>
                      <a:pt x="40" y="2"/>
                    </a:cubicBezTo>
                    <a:cubicBezTo>
                      <a:pt x="40" y="1"/>
                      <a:pt x="41" y="0"/>
                      <a:pt x="43" y="0"/>
                    </a:cubicBezTo>
                    <a:cubicBezTo>
                      <a:pt x="44" y="0"/>
                      <a:pt x="46" y="1"/>
                      <a:pt x="46" y="3"/>
                    </a:cubicBezTo>
                    <a:cubicBezTo>
                      <a:pt x="46" y="12"/>
                      <a:pt x="46" y="12"/>
                      <a:pt x="46" y="12"/>
                    </a:cubicBezTo>
                    <a:cubicBezTo>
                      <a:pt x="46" y="13"/>
                      <a:pt x="45" y="13"/>
                      <a:pt x="43"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42" name="Freeform 105"/>
              <p:cNvSpPr>
                <a:spLocks/>
              </p:cNvSpPr>
              <p:nvPr/>
            </p:nvSpPr>
            <p:spPr bwMode="auto">
              <a:xfrm>
                <a:off x="4154332" y="3456715"/>
                <a:ext cx="14138" cy="16158"/>
              </a:xfrm>
              <a:custGeom>
                <a:avLst/>
                <a:gdLst>
                  <a:gd name="T0" fmla="*/ 3 w 9"/>
                  <a:gd name="T1" fmla="*/ 10 h 10"/>
                  <a:gd name="T2" fmla="*/ 1 w 9"/>
                  <a:gd name="T3" fmla="*/ 9 h 10"/>
                  <a:gd name="T4" fmla="*/ 1 w 9"/>
                  <a:gd name="T5" fmla="*/ 5 h 10"/>
                  <a:gd name="T6" fmla="*/ 4 w 9"/>
                  <a:gd name="T7" fmla="*/ 1 h 10"/>
                  <a:gd name="T8" fmla="*/ 8 w 9"/>
                  <a:gd name="T9" fmla="*/ 1 h 10"/>
                  <a:gd name="T10" fmla="*/ 8 w 9"/>
                  <a:gd name="T11" fmla="*/ 5 h 10"/>
                  <a:gd name="T12" fmla="*/ 5 w 9"/>
                  <a:gd name="T13" fmla="*/ 9 h 10"/>
                  <a:gd name="T14" fmla="*/ 3 w 9"/>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10"/>
                    </a:moveTo>
                    <a:cubicBezTo>
                      <a:pt x="2" y="10"/>
                      <a:pt x="1" y="9"/>
                      <a:pt x="1" y="9"/>
                    </a:cubicBezTo>
                    <a:cubicBezTo>
                      <a:pt x="0" y="8"/>
                      <a:pt x="0" y="6"/>
                      <a:pt x="1" y="5"/>
                    </a:cubicBezTo>
                    <a:cubicBezTo>
                      <a:pt x="4" y="1"/>
                      <a:pt x="4" y="1"/>
                      <a:pt x="4" y="1"/>
                    </a:cubicBezTo>
                    <a:cubicBezTo>
                      <a:pt x="5" y="0"/>
                      <a:pt x="7" y="0"/>
                      <a:pt x="8" y="1"/>
                    </a:cubicBezTo>
                    <a:cubicBezTo>
                      <a:pt x="9" y="2"/>
                      <a:pt x="9" y="4"/>
                      <a:pt x="8" y="5"/>
                    </a:cubicBezTo>
                    <a:cubicBezTo>
                      <a:pt x="5" y="9"/>
                      <a:pt x="5" y="9"/>
                      <a:pt x="5" y="9"/>
                    </a:cubicBezTo>
                    <a:cubicBezTo>
                      <a:pt x="4" y="9"/>
                      <a:pt x="3" y="10"/>
                      <a:pt x="3" y="1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43" name="Freeform 106"/>
              <p:cNvSpPr>
                <a:spLocks/>
              </p:cNvSpPr>
              <p:nvPr/>
            </p:nvSpPr>
            <p:spPr bwMode="auto">
              <a:xfrm>
                <a:off x="4238489" y="3372558"/>
                <a:ext cx="17505" cy="6059"/>
              </a:xfrm>
              <a:custGeom>
                <a:avLst/>
                <a:gdLst>
                  <a:gd name="T0" fmla="*/ 8 w 11"/>
                  <a:gd name="T1" fmla="*/ 4 h 4"/>
                  <a:gd name="T2" fmla="*/ 8 w 11"/>
                  <a:gd name="T3" fmla="*/ 4 h 4"/>
                  <a:gd name="T4" fmla="*/ 3 w 11"/>
                  <a:gd name="T5" fmla="*/ 4 h 4"/>
                  <a:gd name="T6" fmla="*/ 0 w 11"/>
                  <a:gd name="T7" fmla="*/ 2 h 4"/>
                  <a:gd name="T8" fmla="*/ 3 w 11"/>
                  <a:gd name="T9" fmla="*/ 0 h 4"/>
                  <a:gd name="T10" fmla="*/ 3 w 11"/>
                  <a:gd name="T11" fmla="*/ 0 h 4"/>
                  <a:gd name="T12" fmla="*/ 8 w 11"/>
                  <a:gd name="T13" fmla="*/ 0 h 4"/>
                  <a:gd name="T14" fmla="*/ 11 w 11"/>
                  <a:gd name="T15" fmla="*/ 2 h 4"/>
                  <a:gd name="T16" fmla="*/ 8 w 11"/>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8" y="4"/>
                    </a:moveTo>
                    <a:cubicBezTo>
                      <a:pt x="8" y="4"/>
                      <a:pt x="8" y="4"/>
                      <a:pt x="8" y="4"/>
                    </a:cubicBezTo>
                    <a:cubicBezTo>
                      <a:pt x="3" y="4"/>
                      <a:pt x="3" y="4"/>
                      <a:pt x="3" y="4"/>
                    </a:cubicBezTo>
                    <a:cubicBezTo>
                      <a:pt x="1" y="4"/>
                      <a:pt x="0" y="4"/>
                      <a:pt x="0" y="2"/>
                    </a:cubicBezTo>
                    <a:cubicBezTo>
                      <a:pt x="0" y="1"/>
                      <a:pt x="1" y="0"/>
                      <a:pt x="3" y="0"/>
                    </a:cubicBezTo>
                    <a:cubicBezTo>
                      <a:pt x="3" y="0"/>
                      <a:pt x="3" y="0"/>
                      <a:pt x="3" y="0"/>
                    </a:cubicBezTo>
                    <a:cubicBezTo>
                      <a:pt x="8" y="0"/>
                      <a:pt x="8" y="0"/>
                      <a:pt x="8" y="0"/>
                    </a:cubicBezTo>
                    <a:cubicBezTo>
                      <a:pt x="10" y="0"/>
                      <a:pt x="11" y="0"/>
                      <a:pt x="11" y="2"/>
                    </a:cubicBezTo>
                    <a:cubicBezTo>
                      <a:pt x="11" y="3"/>
                      <a:pt x="10" y="4"/>
                      <a:pt x="8" y="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44" name="Freeform 107"/>
              <p:cNvSpPr>
                <a:spLocks noEditPoints="1"/>
              </p:cNvSpPr>
              <p:nvPr/>
            </p:nvSpPr>
            <p:spPr bwMode="auto">
              <a:xfrm>
                <a:off x="4266093" y="3365826"/>
                <a:ext cx="175046" cy="14138"/>
              </a:xfrm>
              <a:custGeom>
                <a:avLst/>
                <a:gdLst>
                  <a:gd name="T0" fmla="*/ 108 w 110"/>
                  <a:gd name="T1" fmla="*/ 8 h 9"/>
                  <a:gd name="T2" fmla="*/ 107 w 110"/>
                  <a:gd name="T3" fmla="*/ 8 h 9"/>
                  <a:gd name="T4" fmla="*/ 96 w 110"/>
                  <a:gd name="T5" fmla="*/ 9 h 9"/>
                  <a:gd name="T6" fmla="*/ 93 w 110"/>
                  <a:gd name="T7" fmla="*/ 6 h 9"/>
                  <a:gd name="T8" fmla="*/ 96 w 110"/>
                  <a:gd name="T9" fmla="*/ 4 h 9"/>
                  <a:gd name="T10" fmla="*/ 108 w 110"/>
                  <a:gd name="T11" fmla="*/ 4 h 9"/>
                  <a:gd name="T12" fmla="*/ 110 w 110"/>
                  <a:gd name="T13" fmla="*/ 6 h 9"/>
                  <a:gd name="T14" fmla="*/ 108 w 110"/>
                  <a:gd name="T15" fmla="*/ 8 h 9"/>
                  <a:gd name="T16" fmla="*/ 84 w 110"/>
                  <a:gd name="T17" fmla="*/ 8 h 9"/>
                  <a:gd name="T18" fmla="*/ 84 w 110"/>
                  <a:gd name="T19" fmla="*/ 8 h 9"/>
                  <a:gd name="T20" fmla="*/ 73 w 110"/>
                  <a:gd name="T21" fmla="*/ 9 h 9"/>
                  <a:gd name="T22" fmla="*/ 70 w 110"/>
                  <a:gd name="T23" fmla="*/ 4 h 9"/>
                  <a:gd name="T24" fmla="*/ 73 w 110"/>
                  <a:gd name="T25" fmla="*/ 0 h 9"/>
                  <a:gd name="T26" fmla="*/ 73 w 110"/>
                  <a:gd name="T27" fmla="*/ 0 h 9"/>
                  <a:gd name="T28" fmla="*/ 84 w 110"/>
                  <a:gd name="T29" fmla="*/ 2 h 9"/>
                  <a:gd name="T30" fmla="*/ 87 w 110"/>
                  <a:gd name="T31" fmla="*/ 5 h 9"/>
                  <a:gd name="T32" fmla="*/ 84 w 110"/>
                  <a:gd name="T33" fmla="*/ 8 h 9"/>
                  <a:gd name="T34" fmla="*/ 61 w 110"/>
                  <a:gd name="T35" fmla="*/ 8 h 9"/>
                  <a:gd name="T36" fmla="*/ 61 w 110"/>
                  <a:gd name="T37" fmla="*/ 8 h 9"/>
                  <a:gd name="T38" fmla="*/ 49 w 110"/>
                  <a:gd name="T39" fmla="*/ 9 h 9"/>
                  <a:gd name="T40" fmla="*/ 47 w 110"/>
                  <a:gd name="T41" fmla="*/ 4 h 9"/>
                  <a:gd name="T42" fmla="*/ 49 w 110"/>
                  <a:gd name="T43" fmla="*/ 0 h 9"/>
                  <a:gd name="T44" fmla="*/ 49 w 110"/>
                  <a:gd name="T45" fmla="*/ 0 h 9"/>
                  <a:gd name="T46" fmla="*/ 61 w 110"/>
                  <a:gd name="T47" fmla="*/ 2 h 9"/>
                  <a:gd name="T48" fmla="*/ 64 w 110"/>
                  <a:gd name="T49" fmla="*/ 5 h 9"/>
                  <a:gd name="T50" fmla="*/ 61 w 110"/>
                  <a:gd name="T51" fmla="*/ 8 h 9"/>
                  <a:gd name="T52" fmla="*/ 38 w 110"/>
                  <a:gd name="T53" fmla="*/ 8 h 9"/>
                  <a:gd name="T54" fmla="*/ 38 w 110"/>
                  <a:gd name="T55" fmla="*/ 8 h 9"/>
                  <a:gd name="T56" fmla="*/ 26 w 110"/>
                  <a:gd name="T57" fmla="*/ 8 h 9"/>
                  <a:gd name="T58" fmla="*/ 23 w 110"/>
                  <a:gd name="T59" fmla="*/ 4 h 9"/>
                  <a:gd name="T60" fmla="*/ 26 w 110"/>
                  <a:gd name="T61" fmla="*/ 0 h 9"/>
                  <a:gd name="T62" fmla="*/ 26 w 110"/>
                  <a:gd name="T63" fmla="*/ 0 h 9"/>
                  <a:gd name="T64" fmla="*/ 38 w 110"/>
                  <a:gd name="T65" fmla="*/ 2 h 9"/>
                  <a:gd name="T66" fmla="*/ 40 w 110"/>
                  <a:gd name="T67" fmla="*/ 5 h 9"/>
                  <a:gd name="T68" fmla="*/ 38 w 110"/>
                  <a:gd name="T69" fmla="*/ 8 h 9"/>
                  <a:gd name="T70" fmla="*/ 14 w 110"/>
                  <a:gd name="T71" fmla="*/ 8 h 9"/>
                  <a:gd name="T72" fmla="*/ 14 w 110"/>
                  <a:gd name="T73" fmla="*/ 8 h 9"/>
                  <a:gd name="T74" fmla="*/ 3 w 110"/>
                  <a:gd name="T75" fmla="*/ 8 h 9"/>
                  <a:gd name="T76" fmla="*/ 0 w 110"/>
                  <a:gd name="T77" fmla="*/ 4 h 9"/>
                  <a:gd name="T78" fmla="*/ 3 w 110"/>
                  <a:gd name="T79" fmla="*/ 0 h 9"/>
                  <a:gd name="T80" fmla="*/ 3 w 110"/>
                  <a:gd name="T81" fmla="*/ 0 h 9"/>
                  <a:gd name="T82" fmla="*/ 15 w 110"/>
                  <a:gd name="T83" fmla="*/ 2 h 9"/>
                  <a:gd name="T84" fmla="*/ 17 w 110"/>
                  <a:gd name="T85" fmla="*/ 5 h 9"/>
                  <a:gd name="T86" fmla="*/ 14 w 110"/>
                  <a:gd name="T8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0" h="9">
                    <a:moveTo>
                      <a:pt x="108" y="8"/>
                    </a:moveTo>
                    <a:cubicBezTo>
                      <a:pt x="107" y="8"/>
                      <a:pt x="107" y="8"/>
                      <a:pt x="107" y="8"/>
                    </a:cubicBezTo>
                    <a:cubicBezTo>
                      <a:pt x="96" y="9"/>
                      <a:pt x="96" y="9"/>
                      <a:pt x="96" y="9"/>
                    </a:cubicBezTo>
                    <a:cubicBezTo>
                      <a:pt x="94" y="9"/>
                      <a:pt x="93" y="8"/>
                      <a:pt x="93" y="6"/>
                    </a:cubicBezTo>
                    <a:cubicBezTo>
                      <a:pt x="93" y="5"/>
                      <a:pt x="94" y="4"/>
                      <a:pt x="96" y="4"/>
                    </a:cubicBezTo>
                    <a:cubicBezTo>
                      <a:pt x="108" y="4"/>
                      <a:pt x="108" y="4"/>
                      <a:pt x="108" y="4"/>
                    </a:cubicBezTo>
                    <a:cubicBezTo>
                      <a:pt x="109" y="4"/>
                      <a:pt x="110" y="4"/>
                      <a:pt x="110" y="6"/>
                    </a:cubicBezTo>
                    <a:cubicBezTo>
                      <a:pt x="110" y="8"/>
                      <a:pt x="109" y="8"/>
                      <a:pt x="108" y="8"/>
                    </a:cubicBezTo>
                    <a:close/>
                    <a:moveTo>
                      <a:pt x="84" y="8"/>
                    </a:moveTo>
                    <a:cubicBezTo>
                      <a:pt x="84" y="8"/>
                      <a:pt x="84" y="8"/>
                      <a:pt x="84" y="8"/>
                    </a:cubicBezTo>
                    <a:cubicBezTo>
                      <a:pt x="73" y="9"/>
                      <a:pt x="73" y="9"/>
                      <a:pt x="73" y="9"/>
                    </a:cubicBezTo>
                    <a:cubicBezTo>
                      <a:pt x="71" y="9"/>
                      <a:pt x="70" y="6"/>
                      <a:pt x="70" y="4"/>
                    </a:cubicBezTo>
                    <a:cubicBezTo>
                      <a:pt x="70" y="3"/>
                      <a:pt x="71" y="0"/>
                      <a:pt x="73" y="0"/>
                    </a:cubicBezTo>
                    <a:cubicBezTo>
                      <a:pt x="73" y="0"/>
                      <a:pt x="73" y="0"/>
                      <a:pt x="73" y="0"/>
                    </a:cubicBezTo>
                    <a:cubicBezTo>
                      <a:pt x="84" y="2"/>
                      <a:pt x="84" y="2"/>
                      <a:pt x="84" y="2"/>
                    </a:cubicBezTo>
                    <a:cubicBezTo>
                      <a:pt x="86" y="2"/>
                      <a:pt x="87" y="3"/>
                      <a:pt x="87" y="5"/>
                    </a:cubicBezTo>
                    <a:cubicBezTo>
                      <a:pt x="87" y="6"/>
                      <a:pt x="86" y="8"/>
                      <a:pt x="84" y="8"/>
                    </a:cubicBezTo>
                    <a:close/>
                    <a:moveTo>
                      <a:pt x="61" y="8"/>
                    </a:moveTo>
                    <a:cubicBezTo>
                      <a:pt x="61" y="8"/>
                      <a:pt x="61" y="8"/>
                      <a:pt x="61" y="8"/>
                    </a:cubicBezTo>
                    <a:cubicBezTo>
                      <a:pt x="49" y="9"/>
                      <a:pt x="49" y="9"/>
                      <a:pt x="49" y="9"/>
                    </a:cubicBezTo>
                    <a:cubicBezTo>
                      <a:pt x="48" y="9"/>
                      <a:pt x="47" y="6"/>
                      <a:pt x="47" y="4"/>
                    </a:cubicBezTo>
                    <a:cubicBezTo>
                      <a:pt x="47" y="3"/>
                      <a:pt x="48" y="0"/>
                      <a:pt x="49" y="0"/>
                    </a:cubicBezTo>
                    <a:cubicBezTo>
                      <a:pt x="49" y="0"/>
                      <a:pt x="49" y="0"/>
                      <a:pt x="49" y="0"/>
                    </a:cubicBezTo>
                    <a:cubicBezTo>
                      <a:pt x="61" y="2"/>
                      <a:pt x="61" y="2"/>
                      <a:pt x="61" y="2"/>
                    </a:cubicBezTo>
                    <a:cubicBezTo>
                      <a:pt x="63" y="2"/>
                      <a:pt x="64" y="3"/>
                      <a:pt x="64" y="5"/>
                    </a:cubicBezTo>
                    <a:cubicBezTo>
                      <a:pt x="64" y="6"/>
                      <a:pt x="63" y="8"/>
                      <a:pt x="61" y="8"/>
                    </a:cubicBezTo>
                    <a:close/>
                    <a:moveTo>
                      <a:pt x="38" y="8"/>
                    </a:moveTo>
                    <a:cubicBezTo>
                      <a:pt x="38" y="8"/>
                      <a:pt x="38" y="8"/>
                      <a:pt x="38" y="8"/>
                    </a:cubicBezTo>
                    <a:cubicBezTo>
                      <a:pt x="26" y="8"/>
                      <a:pt x="26" y="8"/>
                      <a:pt x="26" y="8"/>
                    </a:cubicBezTo>
                    <a:cubicBezTo>
                      <a:pt x="25" y="8"/>
                      <a:pt x="23" y="6"/>
                      <a:pt x="23" y="4"/>
                    </a:cubicBezTo>
                    <a:cubicBezTo>
                      <a:pt x="23" y="3"/>
                      <a:pt x="25" y="0"/>
                      <a:pt x="26" y="0"/>
                    </a:cubicBezTo>
                    <a:cubicBezTo>
                      <a:pt x="26" y="0"/>
                      <a:pt x="26" y="0"/>
                      <a:pt x="26" y="0"/>
                    </a:cubicBezTo>
                    <a:cubicBezTo>
                      <a:pt x="38" y="2"/>
                      <a:pt x="38" y="2"/>
                      <a:pt x="38" y="2"/>
                    </a:cubicBezTo>
                    <a:cubicBezTo>
                      <a:pt x="39" y="2"/>
                      <a:pt x="40" y="3"/>
                      <a:pt x="40" y="5"/>
                    </a:cubicBezTo>
                    <a:cubicBezTo>
                      <a:pt x="40" y="6"/>
                      <a:pt x="39" y="8"/>
                      <a:pt x="38" y="8"/>
                    </a:cubicBezTo>
                    <a:close/>
                    <a:moveTo>
                      <a:pt x="14" y="8"/>
                    </a:moveTo>
                    <a:cubicBezTo>
                      <a:pt x="14" y="8"/>
                      <a:pt x="14" y="8"/>
                      <a:pt x="14" y="8"/>
                    </a:cubicBezTo>
                    <a:cubicBezTo>
                      <a:pt x="3" y="8"/>
                      <a:pt x="3" y="8"/>
                      <a:pt x="3" y="8"/>
                    </a:cubicBezTo>
                    <a:cubicBezTo>
                      <a:pt x="1" y="8"/>
                      <a:pt x="0" y="6"/>
                      <a:pt x="0" y="4"/>
                    </a:cubicBezTo>
                    <a:cubicBezTo>
                      <a:pt x="0" y="3"/>
                      <a:pt x="1" y="0"/>
                      <a:pt x="3" y="0"/>
                    </a:cubicBezTo>
                    <a:cubicBezTo>
                      <a:pt x="3" y="0"/>
                      <a:pt x="3" y="0"/>
                      <a:pt x="3" y="0"/>
                    </a:cubicBezTo>
                    <a:cubicBezTo>
                      <a:pt x="15" y="2"/>
                      <a:pt x="15" y="2"/>
                      <a:pt x="15" y="2"/>
                    </a:cubicBezTo>
                    <a:cubicBezTo>
                      <a:pt x="16" y="2"/>
                      <a:pt x="17" y="3"/>
                      <a:pt x="17" y="5"/>
                    </a:cubicBezTo>
                    <a:cubicBezTo>
                      <a:pt x="17" y="6"/>
                      <a:pt x="16" y="8"/>
                      <a:pt x="14" y="8"/>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45" name="Freeform 108"/>
              <p:cNvSpPr>
                <a:spLocks/>
              </p:cNvSpPr>
              <p:nvPr/>
            </p:nvSpPr>
            <p:spPr bwMode="auto">
              <a:xfrm>
                <a:off x="4450565" y="3372558"/>
                <a:ext cx="17505" cy="7406"/>
              </a:xfrm>
              <a:custGeom>
                <a:avLst/>
                <a:gdLst>
                  <a:gd name="T0" fmla="*/ 9 w 11"/>
                  <a:gd name="T1" fmla="*/ 4 h 5"/>
                  <a:gd name="T2" fmla="*/ 9 w 11"/>
                  <a:gd name="T3" fmla="*/ 4 h 5"/>
                  <a:gd name="T4" fmla="*/ 3 w 11"/>
                  <a:gd name="T5" fmla="*/ 5 h 5"/>
                  <a:gd name="T6" fmla="*/ 0 w 11"/>
                  <a:gd name="T7" fmla="*/ 2 h 5"/>
                  <a:gd name="T8" fmla="*/ 3 w 11"/>
                  <a:gd name="T9" fmla="*/ 0 h 5"/>
                  <a:gd name="T10" fmla="*/ 3 w 11"/>
                  <a:gd name="T11" fmla="*/ 0 h 5"/>
                  <a:gd name="T12" fmla="*/ 9 w 11"/>
                  <a:gd name="T13" fmla="*/ 0 h 5"/>
                  <a:gd name="T14" fmla="*/ 11 w 11"/>
                  <a:gd name="T15" fmla="*/ 2 h 5"/>
                  <a:gd name="T16" fmla="*/ 9 w 11"/>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9" y="4"/>
                    </a:moveTo>
                    <a:cubicBezTo>
                      <a:pt x="9" y="4"/>
                      <a:pt x="9" y="4"/>
                      <a:pt x="9" y="4"/>
                    </a:cubicBezTo>
                    <a:cubicBezTo>
                      <a:pt x="3" y="5"/>
                      <a:pt x="3" y="5"/>
                      <a:pt x="3" y="5"/>
                    </a:cubicBezTo>
                    <a:cubicBezTo>
                      <a:pt x="2" y="5"/>
                      <a:pt x="0" y="4"/>
                      <a:pt x="0" y="2"/>
                    </a:cubicBezTo>
                    <a:cubicBezTo>
                      <a:pt x="0" y="1"/>
                      <a:pt x="2" y="0"/>
                      <a:pt x="3" y="0"/>
                    </a:cubicBezTo>
                    <a:cubicBezTo>
                      <a:pt x="3" y="0"/>
                      <a:pt x="3" y="0"/>
                      <a:pt x="3" y="0"/>
                    </a:cubicBezTo>
                    <a:cubicBezTo>
                      <a:pt x="9" y="0"/>
                      <a:pt x="9" y="0"/>
                      <a:pt x="9" y="0"/>
                    </a:cubicBezTo>
                    <a:cubicBezTo>
                      <a:pt x="10" y="0"/>
                      <a:pt x="11" y="0"/>
                      <a:pt x="11" y="2"/>
                    </a:cubicBezTo>
                    <a:cubicBezTo>
                      <a:pt x="11" y="3"/>
                      <a:pt x="10" y="4"/>
                      <a:pt x="9" y="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46" name="Freeform 109"/>
              <p:cNvSpPr>
                <a:spLocks noEditPoints="1"/>
              </p:cNvSpPr>
              <p:nvPr/>
            </p:nvSpPr>
            <p:spPr bwMode="auto">
              <a:xfrm>
                <a:off x="4085660" y="3155770"/>
                <a:ext cx="65306" cy="53860"/>
              </a:xfrm>
              <a:custGeom>
                <a:avLst/>
                <a:gdLst>
                  <a:gd name="T0" fmla="*/ 2 w 41"/>
                  <a:gd name="T1" fmla="*/ 11 h 34"/>
                  <a:gd name="T2" fmla="*/ 21 w 41"/>
                  <a:gd name="T3" fmla="*/ 0 h 34"/>
                  <a:gd name="T4" fmla="*/ 39 w 41"/>
                  <a:gd name="T5" fmla="*/ 11 h 34"/>
                  <a:gd name="T6" fmla="*/ 39 w 41"/>
                  <a:gd name="T7" fmla="*/ 27 h 34"/>
                  <a:gd name="T8" fmla="*/ 41 w 41"/>
                  <a:gd name="T9" fmla="*/ 33 h 34"/>
                  <a:gd name="T10" fmla="*/ 30 w 41"/>
                  <a:gd name="T11" fmla="*/ 33 h 34"/>
                  <a:gd name="T12" fmla="*/ 29 w 41"/>
                  <a:gd name="T13" fmla="*/ 30 h 34"/>
                  <a:gd name="T14" fmla="*/ 14 w 41"/>
                  <a:gd name="T15" fmla="*/ 34 h 34"/>
                  <a:gd name="T16" fmla="*/ 0 w 41"/>
                  <a:gd name="T17" fmla="*/ 24 h 34"/>
                  <a:gd name="T18" fmla="*/ 13 w 41"/>
                  <a:gd name="T19" fmla="*/ 14 h 34"/>
                  <a:gd name="T20" fmla="*/ 24 w 41"/>
                  <a:gd name="T21" fmla="*/ 13 h 34"/>
                  <a:gd name="T22" fmla="*/ 29 w 41"/>
                  <a:gd name="T23" fmla="*/ 10 h 34"/>
                  <a:gd name="T24" fmla="*/ 20 w 41"/>
                  <a:gd name="T25" fmla="*/ 6 h 34"/>
                  <a:gd name="T26" fmla="*/ 12 w 41"/>
                  <a:gd name="T27" fmla="*/ 11 h 34"/>
                  <a:gd name="T28" fmla="*/ 2 w 41"/>
                  <a:gd name="T29" fmla="*/ 11 h 34"/>
                  <a:gd name="T30" fmla="*/ 29 w 41"/>
                  <a:gd name="T31" fmla="*/ 17 h 34"/>
                  <a:gd name="T32" fmla="*/ 23 w 41"/>
                  <a:gd name="T33" fmla="*/ 19 h 34"/>
                  <a:gd name="T34" fmla="*/ 17 w 41"/>
                  <a:gd name="T35" fmla="*/ 19 h 34"/>
                  <a:gd name="T36" fmla="*/ 11 w 41"/>
                  <a:gd name="T37" fmla="*/ 24 h 34"/>
                  <a:gd name="T38" fmla="*/ 18 w 41"/>
                  <a:gd name="T39" fmla="*/ 28 h 34"/>
                  <a:gd name="T40" fmla="*/ 29 w 41"/>
                  <a:gd name="T41" fmla="*/ 20 h 34"/>
                  <a:gd name="T42" fmla="*/ 29 w 41"/>
                  <a:gd name="T4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34">
                    <a:moveTo>
                      <a:pt x="2" y="11"/>
                    </a:moveTo>
                    <a:cubicBezTo>
                      <a:pt x="3" y="1"/>
                      <a:pt x="12" y="0"/>
                      <a:pt x="21" y="0"/>
                    </a:cubicBezTo>
                    <a:cubicBezTo>
                      <a:pt x="36" y="0"/>
                      <a:pt x="39" y="5"/>
                      <a:pt x="39" y="11"/>
                    </a:cubicBezTo>
                    <a:cubicBezTo>
                      <a:pt x="39" y="27"/>
                      <a:pt x="39" y="27"/>
                      <a:pt x="39" y="27"/>
                    </a:cubicBezTo>
                    <a:cubicBezTo>
                      <a:pt x="39" y="29"/>
                      <a:pt x="40" y="31"/>
                      <a:pt x="41" y="33"/>
                    </a:cubicBezTo>
                    <a:cubicBezTo>
                      <a:pt x="30" y="33"/>
                      <a:pt x="30" y="33"/>
                      <a:pt x="30" y="33"/>
                    </a:cubicBezTo>
                    <a:cubicBezTo>
                      <a:pt x="30" y="32"/>
                      <a:pt x="29" y="31"/>
                      <a:pt x="29" y="30"/>
                    </a:cubicBezTo>
                    <a:cubicBezTo>
                      <a:pt x="26" y="33"/>
                      <a:pt x="19" y="34"/>
                      <a:pt x="14" y="34"/>
                    </a:cubicBezTo>
                    <a:cubicBezTo>
                      <a:pt x="6" y="34"/>
                      <a:pt x="0" y="31"/>
                      <a:pt x="0" y="24"/>
                    </a:cubicBezTo>
                    <a:cubicBezTo>
                      <a:pt x="0" y="16"/>
                      <a:pt x="7" y="14"/>
                      <a:pt x="13" y="14"/>
                    </a:cubicBezTo>
                    <a:cubicBezTo>
                      <a:pt x="24" y="13"/>
                      <a:pt x="24" y="13"/>
                      <a:pt x="24" y="13"/>
                    </a:cubicBezTo>
                    <a:cubicBezTo>
                      <a:pt x="28" y="13"/>
                      <a:pt x="29" y="12"/>
                      <a:pt x="29" y="10"/>
                    </a:cubicBezTo>
                    <a:cubicBezTo>
                      <a:pt x="29" y="7"/>
                      <a:pt x="27" y="6"/>
                      <a:pt x="20" y="6"/>
                    </a:cubicBezTo>
                    <a:cubicBezTo>
                      <a:pt x="16" y="6"/>
                      <a:pt x="14" y="6"/>
                      <a:pt x="12" y="11"/>
                    </a:cubicBezTo>
                    <a:lnTo>
                      <a:pt x="2" y="11"/>
                    </a:lnTo>
                    <a:close/>
                    <a:moveTo>
                      <a:pt x="29" y="17"/>
                    </a:moveTo>
                    <a:cubicBezTo>
                      <a:pt x="27" y="18"/>
                      <a:pt x="25" y="19"/>
                      <a:pt x="23" y="19"/>
                    </a:cubicBezTo>
                    <a:cubicBezTo>
                      <a:pt x="17" y="19"/>
                      <a:pt x="17" y="19"/>
                      <a:pt x="17" y="19"/>
                    </a:cubicBezTo>
                    <a:cubicBezTo>
                      <a:pt x="13" y="20"/>
                      <a:pt x="11" y="21"/>
                      <a:pt x="11" y="24"/>
                    </a:cubicBezTo>
                    <a:cubicBezTo>
                      <a:pt x="11" y="26"/>
                      <a:pt x="14" y="28"/>
                      <a:pt x="18" y="28"/>
                    </a:cubicBezTo>
                    <a:cubicBezTo>
                      <a:pt x="23" y="28"/>
                      <a:pt x="29" y="25"/>
                      <a:pt x="29" y="20"/>
                    </a:cubicBezTo>
                    <a:lnTo>
                      <a:pt x="29"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47" name="Freeform 110"/>
              <p:cNvSpPr>
                <a:spLocks noEditPoints="1"/>
              </p:cNvSpPr>
              <p:nvPr/>
            </p:nvSpPr>
            <p:spPr bwMode="auto">
              <a:xfrm>
                <a:off x="4219638" y="3041317"/>
                <a:ext cx="66652" cy="71365"/>
              </a:xfrm>
              <a:custGeom>
                <a:avLst/>
                <a:gdLst>
                  <a:gd name="T0" fmla="*/ 0 w 42"/>
                  <a:gd name="T1" fmla="*/ 0 h 45"/>
                  <a:gd name="T2" fmla="*/ 11 w 42"/>
                  <a:gd name="T3" fmla="*/ 0 h 45"/>
                  <a:gd name="T4" fmla="*/ 11 w 42"/>
                  <a:gd name="T5" fmla="*/ 15 h 45"/>
                  <a:gd name="T6" fmla="*/ 11 w 42"/>
                  <a:gd name="T7" fmla="*/ 15 h 45"/>
                  <a:gd name="T8" fmla="*/ 24 w 42"/>
                  <a:gd name="T9" fmla="*/ 11 h 45"/>
                  <a:gd name="T10" fmla="*/ 42 w 42"/>
                  <a:gd name="T11" fmla="*/ 28 h 45"/>
                  <a:gd name="T12" fmla="*/ 23 w 42"/>
                  <a:gd name="T13" fmla="*/ 45 h 45"/>
                  <a:gd name="T14" fmla="*/ 11 w 42"/>
                  <a:gd name="T15" fmla="*/ 40 h 45"/>
                  <a:gd name="T16" fmla="*/ 11 w 42"/>
                  <a:gd name="T17" fmla="*/ 40 h 45"/>
                  <a:gd name="T18" fmla="*/ 11 w 42"/>
                  <a:gd name="T19" fmla="*/ 44 h 45"/>
                  <a:gd name="T20" fmla="*/ 0 w 42"/>
                  <a:gd name="T21" fmla="*/ 44 h 45"/>
                  <a:gd name="T22" fmla="*/ 0 w 42"/>
                  <a:gd name="T23" fmla="*/ 0 h 45"/>
                  <a:gd name="T24" fmla="*/ 21 w 42"/>
                  <a:gd name="T25" fmla="*/ 37 h 45"/>
                  <a:gd name="T26" fmla="*/ 31 w 42"/>
                  <a:gd name="T27" fmla="*/ 28 h 45"/>
                  <a:gd name="T28" fmla="*/ 21 w 42"/>
                  <a:gd name="T29" fmla="*/ 18 h 45"/>
                  <a:gd name="T30" fmla="*/ 11 w 42"/>
                  <a:gd name="T31" fmla="*/ 28 h 45"/>
                  <a:gd name="T32" fmla="*/ 21 w 42"/>
                  <a:gd name="T33"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45">
                    <a:moveTo>
                      <a:pt x="0" y="0"/>
                    </a:moveTo>
                    <a:cubicBezTo>
                      <a:pt x="11" y="0"/>
                      <a:pt x="11" y="0"/>
                      <a:pt x="11" y="0"/>
                    </a:cubicBezTo>
                    <a:cubicBezTo>
                      <a:pt x="11" y="15"/>
                      <a:pt x="11" y="15"/>
                      <a:pt x="11" y="15"/>
                    </a:cubicBezTo>
                    <a:cubicBezTo>
                      <a:pt x="11" y="15"/>
                      <a:pt x="11" y="15"/>
                      <a:pt x="11" y="15"/>
                    </a:cubicBezTo>
                    <a:cubicBezTo>
                      <a:pt x="13" y="13"/>
                      <a:pt x="18" y="11"/>
                      <a:pt x="24" y="11"/>
                    </a:cubicBezTo>
                    <a:cubicBezTo>
                      <a:pt x="34" y="11"/>
                      <a:pt x="42" y="17"/>
                      <a:pt x="42" y="28"/>
                    </a:cubicBezTo>
                    <a:cubicBezTo>
                      <a:pt x="42" y="39"/>
                      <a:pt x="33" y="45"/>
                      <a:pt x="23" y="45"/>
                    </a:cubicBezTo>
                    <a:cubicBezTo>
                      <a:pt x="18" y="45"/>
                      <a:pt x="15" y="44"/>
                      <a:pt x="11" y="40"/>
                    </a:cubicBezTo>
                    <a:cubicBezTo>
                      <a:pt x="11" y="40"/>
                      <a:pt x="11" y="40"/>
                      <a:pt x="11" y="40"/>
                    </a:cubicBezTo>
                    <a:cubicBezTo>
                      <a:pt x="11" y="44"/>
                      <a:pt x="11" y="44"/>
                      <a:pt x="11" y="44"/>
                    </a:cubicBezTo>
                    <a:cubicBezTo>
                      <a:pt x="0" y="44"/>
                      <a:pt x="0" y="44"/>
                      <a:pt x="0" y="44"/>
                    </a:cubicBezTo>
                    <a:lnTo>
                      <a:pt x="0" y="0"/>
                    </a:lnTo>
                    <a:close/>
                    <a:moveTo>
                      <a:pt x="21" y="37"/>
                    </a:moveTo>
                    <a:cubicBezTo>
                      <a:pt x="26" y="37"/>
                      <a:pt x="31" y="34"/>
                      <a:pt x="31" y="28"/>
                    </a:cubicBezTo>
                    <a:cubicBezTo>
                      <a:pt x="31" y="22"/>
                      <a:pt x="26" y="18"/>
                      <a:pt x="21" y="18"/>
                    </a:cubicBezTo>
                    <a:cubicBezTo>
                      <a:pt x="15" y="18"/>
                      <a:pt x="11" y="22"/>
                      <a:pt x="11" y="28"/>
                    </a:cubicBezTo>
                    <a:cubicBezTo>
                      <a:pt x="11" y="34"/>
                      <a:pt x="15" y="37"/>
                      <a:pt x="21" y="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48" name="Freeform 111"/>
              <p:cNvSpPr>
                <a:spLocks/>
              </p:cNvSpPr>
              <p:nvPr/>
            </p:nvSpPr>
            <p:spPr bwMode="auto">
              <a:xfrm>
                <a:off x="4469416" y="3076326"/>
                <a:ext cx="65306" cy="55880"/>
              </a:xfrm>
              <a:custGeom>
                <a:avLst/>
                <a:gdLst>
                  <a:gd name="T0" fmla="*/ 30 w 41"/>
                  <a:gd name="T1" fmla="*/ 13 h 35"/>
                  <a:gd name="T2" fmla="*/ 21 w 41"/>
                  <a:gd name="T3" fmla="*/ 8 h 35"/>
                  <a:gd name="T4" fmla="*/ 11 w 41"/>
                  <a:gd name="T5" fmla="*/ 17 h 35"/>
                  <a:gd name="T6" fmla="*/ 21 w 41"/>
                  <a:gd name="T7" fmla="*/ 27 h 35"/>
                  <a:gd name="T8" fmla="*/ 30 w 41"/>
                  <a:gd name="T9" fmla="*/ 21 h 35"/>
                  <a:gd name="T10" fmla="*/ 41 w 41"/>
                  <a:gd name="T11" fmla="*/ 21 h 35"/>
                  <a:gd name="T12" fmla="*/ 20 w 41"/>
                  <a:gd name="T13" fmla="*/ 35 h 35"/>
                  <a:gd name="T14" fmla="*/ 0 w 41"/>
                  <a:gd name="T15" fmla="*/ 17 h 35"/>
                  <a:gd name="T16" fmla="*/ 21 w 41"/>
                  <a:gd name="T17" fmla="*/ 0 h 35"/>
                  <a:gd name="T18" fmla="*/ 41 w 41"/>
                  <a:gd name="T19" fmla="*/ 13 h 35"/>
                  <a:gd name="T20" fmla="*/ 30 w 41"/>
                  <a:gd name="T21"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35">
                    <a:moveTo>
                      <a:pt x="30" y="13"/>
                    </a:moveTo>
                    <a:cubicBezTo>
                      <a:pt x="29" y="9"/>
                      <a:pt x="25" y="8"/>
                      <a:pt x="21" y="8"/>
                    </a:cubicBezTo>
                    <a:cubicBezTo>
                      <a:pt x="14" y="8"/>
                      <a:pt x="11" y="11"/>
                      <a:pt x="11" y="17"/>
                    </a:cubicBezTo>
                    <a:cubicBezTo>
                      <a:pt x="11" y="24"/>
                      <a:pt x="14" y="27"/>
                      <a:pt x="21" y="27"/>
                    </a:cubicBezTo>
                    <a:cubicBezTo>
                      <a:pt x="26" y="27"/>
                      <a:pt x="29" y="25"/>
                      <a:pt x="30" y="21"/>
                    </a:cubicBezTo>
                    <a:cubicBezTo>
                      <a:pt x="41" y="21"/>
                      <a:pt x="41" y="21"/>
                      <a:pt x="41" y="21"/>
                    </a:cubicBezTo>
                    <a:cubicBezTo>
                      <a:pt x="39" y="32"/>
                      <a:pt x="31" y="35"/>
                      <a:pt x="20" y="35"/>
                    </a:cubicBezTo>
                    <a:cubicBezTo>
                      <a:pt x="8" y="35"/>
                      <a:pt x="0" y="30"/>
                      <a:pt x="0" y="17"/>
                    </a:cubicBezTo>
                    <a:cubicBezTo>
                      <a:pt x="0" y="5"/>
                      <a:pt x="8" y="0"/>
                      <a:pt x="21" y="0"/>
                    </a:cubicBezTo>
                    <a:cubicBezTo>
                      <a:pt x="29" y="0"/>
                      <a:pt x="39" y="2"/>
                      <a:pt x="41" y="13"/>
                    </a:cubicBezTo>
                    <a:lnTo>
                      <a:pt x="30" y="1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149" name="Group 11"/>
            <p:cNvGrpSpPr/>
            <p:nvPr/>
          </p:nvGrpSpPr>
          <p:grpSpPr>
            <a:xfrm>
              <a:off x="3402556" y="1470557"/>
              <a:ext cx="554931" cy="653899"/>
              <a:chOff x="4536741" y="1960742"/>
              <a:chExt cx="739908" cy="871865"/>
            </a:xfrm>
          </p:grpSpPr>
          <p:sp>
            <p:nvSpPr>
              <p:cNvPr id="150" name="Freeform 70"/>
              <p:cNvSpPr>
                <a:spLocks/>
              </p:cNvSpPr>
              <p:nvPr/>
            </p:nvSpPr>
            <p:spPr bwMode="auto">
              <a:xfrm>
                <a:off x="4562325" y="1998444"/>
                <a:ext cx="714324" cy="834163"/>
              </a:xfrm>
              <a:custGeom>
                <a:avLst/>
                <a:gdLst>
                  <a:gd name="T0" fmla="*/ 225 w 449"/>
                  <a:gd name="T1" fmla="*/ 0 h 524"/>
                  <a:gd name="T2" fmla="*/ 0 w 449"/>
                  <a:gd name="T3" fmla="*/ 224 h 524"/>
                  <a:gd name="T4" fmla="*/ 225 w 449"/>
                  <a:gd name="T5" fmla="*/ 448 h 524"/>
                  <a:gd name="T6" fmla="*/ 235 w 449"/>
                  <a:gd name="T7" fmla="*/ 448 h 524"/>
                  <a:gd name="T8" fmla="*/ 325 w 449"/>
                  <a:gd name="T9" fmla="*/ 524 h 524"/>
                  <a:gd name="T10" fmla="*/ 335 w 449"/>
                  <a:gd name="T11" fmla="*/ 419 h 524"/>
                  <a:gd name="T12" fmla="*/ 449 w 449"/>
                  <a:gd name="T13" fmla="*/ 224 h 524"/>
                  <a:gd name="T14" fmla="*/ 225 w 449"/>
                  <a:gd name="T15" fmla="*/ 0 h 5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524">
                    <a:moveTo>
                      <a:pt x="225" y="0"/>
                    </a:moveTo>
                    <a:cubicBezTo>
                      <a:pt x="101" y="0"/>
                      <a:pt x="0" y="100"/>
                      <a:pt x="0" y="224"/>
                    </a:cubicBezTo>
                    <a:cubicBezTo>
                      <a:pt x="0" y="348"/>
                      <a:pt x="101" y="448"/>
                      <a:pt x="225" y="448"/>
                    </a:cubicBezTo>
                    <a:cubicBezTo>
                      <a:pt x="228" y="448"/>
                      <a:pt x="231" y="448"/>
                      <a:pt x="235" y="448"/>
                    </a:cubicBezTo>
                    <a:cubicBezTo>
                      <a:pt x="325" y="524"/>
                      <a:pt x="325" y="524"/>
                      <a:pt x="325" y="524"/>
                    </a:cubicBezTo>
                    <a:cubicBezTo>
                      <a:pt x="335" y="419"/>
                      <a:pt x="335" y="419"/>
                      <a:pt x="335" y="419"/>
                    </a:cubicBezTo>
                    <a:cubicBezTo>
                      <a:pt x="403" y="380"/>
                      <a:pt x="449" y="307"/>
                      <a:pt x="449" y="224"/>
                    </a:cubicBezTo>
                    <a:cubicBezTo>
                      <a:pt x="449" y="100"/>
                      <a:pt x="348" y="0"/>
                      <a:pt x="225" y="0"/>
                    </a:cubicBezTo>
                  </a:path>
                </a:pathLst>
              </a:custGeom>
              <a:solidFill>
                <a:srgbClr val="C7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51" name="Freeform 71"/>
              <p:cNvSpPr>
                <a:spLocks/>
              </p:cNvSpPr>
              <p:nvPr/>
            </p:nvSpPr>
            <p:spPr bwMode="auto">
              <a:xfrm>
                <a:off x="4536741" y="1960742"/>
                <a:ext cx="714324" cy="833490"/>
              </a:xfrm>
              <a:custGeom>
                <a:avLst/>
                <a:gdLst>
                  <a:gd name="T0" fmla="*/ 449 w 449"/>
                  <a:gd name="T1" fmla="*/ 224 h 524"/>
                  <a:gd name="T2" fmla="*/ 225 w 449"/>
                  <a:gd name="T3" fmla="*/ 0 h 524"/>
                  <a:gd name="T4" fmla="*/ 0 w 449"/>
                  <a:gd name="T5" fmla="*/ 224 h 524"/>
                  <a:gd name="T6" fmla="*/ 225 w 449"/>
                  <a:gd name="T7" fmla="*/ 448 h 524"/>
                  <a:gd name="T8" fmla="*/ 235 w 449"/>
                  <a:gd name="T9" fmla="*/ 448 h 524"/>
                  <a:gd name="T10" fmla="*/ 325 w 449"/>
                  <a:gd name="T11" fmla="*/ 524 h 524"/>
                  <a:gd name="T12" fmla="*/ 335 w 449"/>
                  <a:gd name="T13" fmla="*/ 419 h 524"/>
                  <a:gd name="T14" fmla="*/ 449 w 449"/>
                  <a:gd name="T15" fmla="*/ 224 h 5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524">
                    <a:moveTo>
                      <a:pt x="449" y="224"/>
                    </a:moveTo>
                    <a:cubicBezTo>
                      <a:pt x="449" y="100"/>
                      <a:pt x="348" y="0"/>
                      <a:pt x="225" y="0"/>
                    </a:cubicBezTo>
                    <a:cubicBezTo>
                      <a:pt x="101" y="0"/>
                      <a:pt x="0" y="100"/>
                      <a:pt x="0" y="224"/>
                    </a:cubicBezTo>
                    <a:cubicBezTo>
                      <a:pt x="0" y="348"/>
                      <a:pt x="101" y="448"/>
                      <a:pt x="225" y="448"/>
                    </a:cubicBezTo>
                    <a:cubicBezTo>
                      <a:pt x="228" y="448"/>
                      <a:pt x="231" y="448"/>
                      <a:pt x="235" y="448"/>
                    </a:cubicBezTo>
                    <a:cubicBezTo>
                      <a:pt x="325" y="524"/>
                      <a:pt x="325" y="524"/>
                      <a:pt x="325" y="524"/>
                    </a:cubicBezTo>
                    <a:cubicBezTo>
                      <a:pt x="335" y="419"/>
                      <a:pt x="335" y="419"/>
                      <a:pt x="335" y="419"/>
                    </a:cubicBezTo>
                    <a:cubicBezTo>
                      <a:pt x="403" y="380"/>
                      <a:pt x="449" y="307"/>
                      <a:pt x="449" y="224"/>
                    </a:cubicBezTo>
                    <a:close/>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52" name="Freeform 112"/>
              <p:cNvSpPr>
                <a:spLocks noEditPoints="1"/>
              </p:cNvSpPr>
              <p:nvPr/>
            </p:nvSpPr>
            <p:spPr bwMode="auto">
              <a:xfrm>
                <a:off x="4649848" y="2145214"/>
                <a:ext cx="508981" cy="379043"/>
              </a:xfrm>
              <a:custGeom>
                <a:avLst/>
                <a:gdLst>
                  <a:gd name="T0" fmla="*/ 318 w 320"/>
                  <a:gd name="T1" fmla="*/ 85 h 238"/>
                  <a:gd name="T2" fmla="*/ 50 w 320"/>
                  <a:gd name="T3" fmla="*/ 237 h 238"/>
                  <a:gd name="T4" fmla="*/ 44 w 320"/>
                  <a:gd name="T5" fmla="*/ 235 h 238"/>
                  <a:gd name="T6" fmla="*/ 1 w 320"/>
                  <a:gd name="T7" fmla="*/ 158 h 238"/>
                  <a:gd name="T8" fmla="*/ 2 w 320"/>
                  <a:gd name="T9" fmla="*/ 153 h 238"/>
                  <a:gd name="T10" fmla="*/ 270 w 320"/>
                  <a:gd name="T11" fmla="*/ 1 h 238"/>
                  <a:gd name="T12" fmla="*/ 276 w 320"/>
                  <a:gd name="T13" fmla="*/ 3 h 238"/>
                  <a:gd name="T14" fmla="*/ 319 w 320"/>
                  <a:gd name="T15" fmla="*/ 80 h 238"/>
                  <a:gd name="T16" fmla="*/ 318 w 320"/>
                  <a:gd name="T17" fmla="*/ 85 h 238"/>
                  <a:gd name="T18" fmla="*/ 49 w 320"/>
                  <a:gd name="T19" fmla="*/ 228 h 238"/>
                  <a:gd name="T20" fmla="*/ 310 w 320"/>
                  <a:gd name="T21" fmla="*/ 80 h 238"/>
                  <a:gd name="T22" fmla="*/ 271 w 320"/>
                  <a:gd name="T23" fmla="*/ 10 h 238"/>
                  <a:gd name="T24" fmla="*/ 10 w 320"/>
                  <a:gd name="T25" fmla="*/ 158 h 238"/>
                  <a:gd name="T26" fmla="*/ 49 w 320"/>
                  <a:gd name="T27" fmla="*/ 2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8">
                    <a:moveTo>
                      <a:pt x="318" y="85"/>
                    </a:moveTo>
                    <a:cubicBezTo>
                      <a:pt x="50" y="237"/>
                      <a:pt x="50" y="237"/>
                      <a:pt x="50" y="237"/>
                    </a:cubicBezTo>
                    <a:cubicBezTo>
                      <a:pt x="48" y="238"/>
                      <a:pt x="45" y="237"/>
                      <a:pt x="44" y="235"/>
                    </a:cubicBezTo>
                    <a:cubicBezTo>
                      <a:pt x="1" y="158"/>
                      <a:pt x="1" y="158"/>
                      <a:pt x="1" y="158"/>
                    </a:cubicBezTo>
                    <a:cubicBezTo>
                      <a:pt x="0" y="157"/>
                      <a:pt x="0" y="154"/>
                      <a:pt x="2" y="153"/>
                    </a:cubicBezTo>
                    <a:cubicBezTo>
                      <a:pt x="270" y="1"/>
                      <a:pt x="270" y="1"/>
                      <a:pt x="270" y="1"/>
                    </a:cubicBezTo>
                    <a:cubicBezTo>
                      <a:pt x="272" y="0"/>
                      <a:pt x="275" y="1"/>
                      <a:pt x="276" y="3"/>
                    </a:cubicBezTo>
                    <a:cubicBezTo>
                      <a:pt x="319" y="80"/>
                      <a:pt x="319" y="80"/>
                      <a:pt x="319" y="80"/>
                    </a:cubicBezTo>
                    <a:cubicBezTo>
                      <a:pt x="320" y="81"/>
                      <a:pt x="320" y="84"/>
                      <a:pt x="318" y="85"/>
                    </a:cubicBezTo>
                    <a:close/>
                    <a:moveTo>
                      <a:pt x="49" y="228"/>
                    </a:moveTo>
                    <a:cubicBezTo>
                      <a:pt x="310" y="80"/>
                      <a:pt x="310" y="80"/>
                      <a:pt x="310" y="80"/>
                    </a:cubicBezTo>
                    <a:cubicBezTo>
                      <a:pt x="271" y="10"/>
                      <a:pt x="271" y="10"/>
                      <a:pt x="271" y="10"/>
                    </a:cubicBezTo>
                    <a:cubicBezTo>
                      <a:pt x="10" y="158"/>
                      <a:pt x="10" y="158"/>
                      <a:pt x="10" y="158"/>
                    </a:cubicBezTo>
                    <a:lnTo>
                      <a:pt x="49" y="2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53" name="Freeform 113"/>
              <p:cNvSpPr>
                <a:spLocks/>
              </p:cNvSpPr>
              <p:nvPr/>
            </p:nvSpPr>
            <p:spPr bwMode="auto">
              <a:xfrm>
                <a:off x="4698996" y="2358636"/>
                <a:ext cx="45781" cy="70019"/>
              </a:xfrm>
              <a:custGeom>
                <a:avLst/>
                <a:gdLst>
                  <a:gd name="T0" fmla="*/ 26 w 29"/>
                  <a:gd name="T1" fmla="*/ 43 h 44"/>
                  <a:gd name="T2" fmla="*/ 21 w 29"/>
                  <a:gd name="T3" fmla="*/ 42 h 44"/>
                  <a:gd name="T4" fmla="*/ 1 w 29"/>
                  <a:gd name="T5" fmla="*/ 7 h 44"/>
                  <a:gd name="T6" fmla="*/ 3 w 29"/>
                  <a:gd name="T7" fmla="*/ 1 h 44"/>
                  <a:gd name="T8" fmla="*/ 8 w 29"/>
                  <a:gd name="T9" fmla="*/ 3 h 44"/>
                  <a:gd name="T10" fmla="*/ 28 w 29"/>
                  <a:gd name="T11" fmla="*/ 38 h 44"/>
                  <a:gd name="T12" fmla="*/ 26 w 29"/>
                  <a:gd name="T13" fmla="*/ 43 h 44"/>
                </a:gdLst>
                <a:ahLst/>
                <a:cxnLst>
                  <a:cxn ang="0">
                    <a:pos x="T0" y="T1"/>
                  </a:cxn>
                  <a:cxn ang="0">
                    <a:pos x="T2" y="T3"/>
                  </a:cxn>
                  <a:cxn ang="0">
                    <a:pos x="T4" y="T5"/>
                  </a:cxn>
                  <a:cxn ang="0">
                    <a:pos x="T6" y="T7"/>
                  </a:cxn>
                  <a:cxn ang="0">
                    <a:pos x="T8" y="T9"/>
                  </a:cxn>
                  <a:cxn ang="0">
                    <a:pos x="T10" y="T11"/>
                  </a:cxn>
                  <a:cxn ang="0">
                    <a:pos x="T12" y="T13"/>
                  </a:cxn>
                </a:cxnLst>
                <a:rect l="0" t="0" r="r" b="b"/>
                <a:pathLst>
                  <a:path w="29" h="44">
                    <a:moveTo>
                      <a:pt x="26" y="43"/>
                    </a:moveTo>
                    <a:cubicBezTo>
                      <a:pt x="24" y="44"/>
                      <a:pt x="22" y="43"/>
                      <a:pt x="21" y="42"/>
                    </a:cubicBezTo>
                    <a:cubicBezTo>
                      <a:pt x="1" y="7"/>
                      <a:pt x="1" y="7"/>
                      <a:pt x="1" y="7"/>
                    </a:cubicBezTo>
                    <a:cubicBezTo>
                      <a:pt x="0" y="5"/>
                      <a:pt x="1" y="2"/>
                      <a:pt x="3" y="1"/>
                    </a:cubicBezTo>
                    <a:cubicBezTo>
                      <a:pt x="5" y="0"/>
                      <a:pt x="7" y="1"/>
                      <a:pt x="8" y="3"/>
                    </a:cubicBezTo>
                    <a:cubicBezTo>
                      <a:pt x="28" y="38"/>
                      <a:pt x="28" y="38"/>
                      <a:pt x="28" y="38"/>
                    </a:cubicBezTo>
                    <a:cubicBezTo>
                      <a:pt x="29" y="40"/>
                      <a:pt x="28" y="42"/>
                      <a:pt x="26" y="4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54" name="Freeform 114"/>
              <p:cNvSpPr>
                <a:spLocks/>
              </p:cNvSpPr>
              <p:nvPr/>
            </p:nvSpPr>
            <p:spPr bwMode="auto">
              <a:xfrm>
                <a:off x="4765648" y="2321607"/>
                <a:ext cx="46455" cy="70019"/>
              </a:xfrm>
              <a:custGeom>
                <a:avLst/>
                <a:gdLst>
                  <a:gd name="T0" fmla="*/ 26 w 29"/>
                  <a:gd name="T1" fmla="*/ 42 h 44"/>
                  <a:gd name="T2" fmla="*/ 21 w 29"/>
                  <a:gd name="T3" fmla="*/ 41 h 44"/>
                  <a:gd name="T4" fmla="*/ 1 w 29"/>
                  <a:gd name="T5" fmla="*/ 6 h 44"/>
                  <a:gd name="T6" fmla="*/ 2 w 29"/>
                  <a:gd name="T7" fmla="*/ 1 h 44"/>
                  <a:gd name="T8" fmla="*/ 8 w 29"/>
                  <a:gd name="T9" fmla="*/ 2 h 44"/>
                  <a:gd name="T10" fmla="*/ 28 w 29"/>
                  <a:gd name="T11" fmla="*/ 37 h 44"/>
                  <a:gd name="T12" fmla="*/ 26 w 29"/>
                  <a:gd name="T13" fmla="*/ 42 h 44"/>
                </a:gdLst>
                <a:ahLst/>
                <a:cxnLst>
                  <a:cxn ang="0">
                    <a:pos x="T0" y="T1"/>
                  </a:cxn>
                  <a:cxn ang="0">
                    <a:pos x="T2" y="T3"/>
                  </a:cxn>
                  <a:cxn ang="0">
                    <a:pos x="T4" y="T5"/>
                  </a:cxn>
                  <a:cxn ang="0">
                    <a:pos x="T6" y="T7"/>
                  </a:cxn>
                  <a:cxn ang="0">
                    <a:pos x="T8" y="T9"/>
                  </a:cxn>
                  <a:cxn ang="0">
                    <a:pos x="T10" y="T11"/>
                  </a:cxn>
                  <a:cxn ang="0">
                    <a:pos x="T12" y="T13"/>
                  </a:cxn>
                </a:cxnLst>
                <a:rect l="0" t="0" r="r" b="b"/>
                <a:pathLst>
                  <a:path w="29" h="44">
                    <a:moveTo>
                      <a:pt x="26" y="42"/>
                    </a:moveTo>
                    <a:cubicBezTo>
                      <a:pt x="24" y="44"/>
                      <a:pt x="22" y="43"/>
                      <a:pt x="21" y="41"/>
                    </a:cubicBezTo>
                    <a:cubicBezTo>
                      <a:pt x="1" y="6"/>
                      <a:pt x="1" y="6"/>
                      <a:pt x="1" y="6"/>
                    </a:cubicBezTo>
                    <a:cubicBezTo>
                      <a:pt x="0" y="4"/>
                      <a:pt x="1" y="2"/>
                      <a:pt x="2" y="1"/>
                    </a:cubicBezTo>
                    <a:cubicBezTo>
                      <a:pt x="4" y="0"/>
                      <a:pt x="7" y="0"/>
                      <a:pt x="8" y="2"/>
                    </a:cubicBezTo>
                    <a:cubicBezTo>
                      <a:pt x="28" y="37"/>
                      <a:pt x="28" y="37"/>
                      <a:pt x="28" y="37"/>
                    </a:cubicBezTo>
                    <a:cubicBezTo>
                      <a:pt x="29" y="39"/>
                      <a:pt x="28" y="41"/>
                      <a:pt x="26" y="4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55" name="Freeform 115"/>
              <p:cNvSpPr>
                <a:spLocks/>
              </p:cNvSpPr>
              <p:nvPr/>
            </p:nvSpPr>
            <p:spPr bwMode="auto">
              <a:xfrm>
                <a:off x="4840379" y="2285251"/>
                <a:ext cx="46455" cy="70019"/>
              </a:xfrm>
              <a:custGeom>
                <a:avLst/>
                <a:gdLst>
                  <a:gd name="T0" fmla="*/ 26 w 29"/>
                  <a:gd name="T1" fmla="*/ 43 h 44"/>
                  <a:gd name="T2" fmla="*/ 21 w 29"/>
                  <a:gd name="T3" fmla="*/ 42 h 44"/>
                  <a:gd name="T4" fmla="*/ 1 w 29"/>
                  <a:gd name="T5" fmla="*/ 7 h 44"/>
                  <a:gd name="T6" fmla="*/ 3 w 29"/>
                  <a:gd name="T7" fmla="*/ 2 h 44"/>
                  <a:gd name="T8" fmla="*/ 8 w 29"/>
                  <a:gd name="T9" fmla="*/ 3 h 44"/>
                  <a:gd name="T10" fmla="*/ 28 w 29"/>
                  <a:gd name="T11" fmla="*/ 38 h 44"/>
                  <a:gd name="T12" fmla="*/ 26 w 29"/>
                  <a:gd name="T13" fmla="*/ 43 h 44"/>
                </a:gdLst>
                <a:ahLst/>
                <a:cxnLst>
                  <a:cxn ang="0">
                    <a:pos x="T0" y="T1"/>
                  </a:cxn>
                  <a:cxn ang="0">
                    <a:pos x="T2" y="T3"/>
                  </a:cxn>
                  <a:cxn ang="0">
                    <a:pos x="T4" y="T5"/>
                  </a:cxn>
                  <a:cxn ang="0">
                    <a:pos x="T6" y="T7"/>
                  </a:cxn>
                  <a:cxn ang="0">
                    <a:pos x="T8" y="T9"/>
                  </a:cxn>
                  <a:cxn ang="0">
                    <a:pos x="T10" y="T11"/>
                  </a:cxn>
                  <a:cxn ang="0">
                    <a:pos x="T12" y="T13"/>
                  </a:cxn>
                </a:cxnLst>
                <a:rect l="0" t="0" r="r" b="b"/>
                <a:pathLst>
                  <a:path w="29" h="44">
                    <a:moveTo>
                      <a:pt x="26" y="43"/>
                    </a:moveTo>
                    <a:cubicBezTo>
                      <a:pt x="24" y="44"/>
                      <a:pt x="22" y="44"/>
                      <a:pt x="21" y="42"/>
                    </a:cubicBezTo>
                    <a:cubicBezTo>
                      <a:pt x="1" y="7"/>
                      <a:pt x="1" y="7"/>
                      <a:pt x="1" y="7"/>
                    </a:cubicBezTo>
                    <a:cubicBezTo>
                      <a:pt x="0" y="5"/>
                      <a:pt x="1" y="3"/>
                      <a:pt x="3" y="2"/>
                    </a:cubicBezTo>
                    <a:cubicBezTo>
                      <a:pt x="5" y="0"/>
                      <a:pt x="7" y="1"/>
                      <a:pt x="8" y="3"/>
                    </a:cubicBezTo>
                    <a:cubicBezTo>
                      <a:pt x="28" y="38"/>
                      <a:pt x="28" y="38"/>
                      <a:pt x="28" y="38"/>
                    </a:cubicBezTo>
                    <a:cubicBezTo>
                      <a:pt x="29" y="40"/>
                      <a:pt x="28" y="42"/>
                      <a:pt x="26" y="4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56" name="Freeform 116"/>
              <p:cNvSpPr>
                <a:spLocks/>
              </p:cNvSpPr>
              <p:nvPr/>
            </p:nvSpPr>
            <p:spPr bwMode="auto">
              <a:xfrm>
                <a:off x="4732658" y="2339111"/>
                <a:ext cx="55207" cy="87523"/>
              </a:xfrm>
              <a:custGeom>
                <a:avLst/>
                <a:gdLst>
                  <a:gd name="T0" fmla="*/ 32 w 35"/>
                  <a:gd name="T1" fmla="*/ 54 h 55"/>
                  <a:gd name="T2" fmla="*/ 27 w 35"/>
                  <a:gd name="T3" fmla="*/ 52 h 55"/>
                  <a:gd name="T4" fmla="*/ 1 w 35"/>
                  <a:gd name="T5" fmla="*/ 7 h 55"/>
                  <a:gd name="T6" fmla="*/ 3 w 35"/>
                  <a:gd name="T7" fmla="*/ 1 h 55"/>
                  <a:gd name="T8" fmla="*/ 8 w 35"/>
                  <a:gd name="T9" fmla="*/ 3 h 55"/>
                  <a:gd name="T10" fmla="*/ 34 w 35"/>
                  <a:gd name="T11" fmla="*/ 48 h 55"/>
                  <a:gd name="T12" fmla="*/ 32 w 35"/>
                  <a:gd name="T13" fmla="*/ 54 h 55"/>
                </a:gdLst>
                <a:ahLst/>
                <a:cxnLst>
                  <a:cxn ang="0">
                    <a:pos x="T0" y="T1"/>
                  </a:cxn>
                  <a:cxn ang="0">
                    <a:pos x="T2" y="T3"/>
                  </a:cxn>
                  <a:cxn ang="0">
                    <a:pos x="T4" y="T5"/>
                  </a:cxn>
                  <a:cxn ang="0">
                    <a:pos x="T6" y="T7"/>
                  </a:cxn>
                  <a:cxn ang="0">
                    <a:pos x="T8" y="T9"/>
                  </a:cxn>
                  <a:cxn ang="0">
                    <a:pos x="T10" y="T11"/>
                  </a:cxn>
                  <a:cxn ang="0">
                    <a:pos x="T12" y="T13"/>
                  </a:cxn>
                </a:cxnLst>
                <a:rect l="0" t="0" r="r" b="b"/>
                <a:pathLst>
                  <a:path w="35" h="55">
                    <a:moveTo>
                      <a:pt x="32" y="54"/>
                    </a:moveTo>
                    <a:cubicBezTo>
                      <a:pt x="30" y="55"/>
                      <a:pt x="28" y="54"/>
                      <a:pt x="27" y="52"/>
                    </a:cubicBezTo>
                    <a:cubicBezTo>
                      <a:pt x="1" y="7"/>
                      <a:pt x="1" y="7"/>
                      <a:pt x="1" y="7"/>
                    </a:cubicBezTo>
                    <a:cubicBezTo>
                      <a:pt x="0" y="5"/>
                      <a:pt x="1" y="3"/>
                      <a:pt x="3" y="1"/>
                    </a:cubicBezTo>
                    <a:cubicBezTo>
                      <a:pt x="4" y="0"/>
                      <a:pt x="7" y="1"/>
                      <a:pt x="8" y="3"/>
                    </a:cubicBezTo>
                    <a:cubicBezTo>
                      <a:pt x="34" y="48"/>
                      <a:pt x="34" y="48"/>
                      <a:pt x="34" y="48"/>
                    </a:cubicBezTo>
                    <a:cubicBezTo>
                      <a:pt x="35" y="50"/>
                      <a:pt x="34" y="53"/>
                      <a:pt x="32" y="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57" name="Freeform 117"/>
              <p:cNvSpPr>
                <a:spLocks/>
              </p:cNvSpPr>
              <p:nvPr/>
            </p:nvSpPr>
            <p:spPr bwMode="auto">
              <a:xfrm>
                <a:off x="4802677" y="2307468"/>
                <a:ext cx="53860" cy="87523"/>
              </a:xfrm>
              <a:custGeom>
                <a:avLst/>
                <a:gdLst>
                  <a:gd name="T0" fmla="*/ 32 w 34"/>
                  <a:gd name="T1" fmla="*/ 54 h 55"/>
                  <a:gd name="T2" fmla="*/ 26 w 34"/>
                  <a:gd name="T3" fmla="*/ 52 h 55"/>
                  <a:gd name="T4" fmla="*/ 1 w 34"/>
                  <a:gd name="T5" fmla="*/ 7 h 55"/>
                  <a:gd name="T6" fmla="*/ 2 w 34"/>
                  <a:gd name="T7" fmla="*/ 1 h 55"/>
                  <a:gd name="T8" fmla="*/ 8 w 34"/>
                  <a:gd name="T9" fmla="*/ 3 h 55"/>
                  <a:gd name="T10" fmla="*/ 33 w 34"/>
                  <a:gd name="T11" fmla="*/ 48 h 55"/>
                  <a:gd name="T12" fmla="*/ 32 w 34"/>
                  <a:gd name="T13" fmla="*/ 54 h 55"/>
                </a:gdLst>
                <a:ahLst/>
                <a:cxnLst>
                  <a:cxn ang="0">
                    <a:pos x="T0" y="T1"/>
                  </a:cxn>
                  <a:cxn ang="0">
                    <a:pos x="T2" y="T3"/>
                  </a:cxn>
                  <a:cxn ang="0">
                    <a:pos x="T4" y="T5"/>
                  </a:cxn>
                  <a:cxn ang="0">
                    <a:pos x="T6" y="T7"/>
                  </a:cxn>
                  <a:cxn ang="0">
                    <a:pos x="T8" y="T9"/>
                  </a:cxn>
                  <a:cxn ang="0">
                    <a:pos x="T10" y="T11"/>
                  </a:cxn>
                  <a:cxn ang="0">
                    <a:pos x="T12" y="T13"/>
                  </a:cxn>
                </a:cxnLst>
                <a:rect l="0" t="0" r="r" b="b"/>
                <a:pathLst>
                  <a:path w="34" h="55">
                    <a:moveTo>
                      <a:pt x="32" y="54"/>
                    </a:moveTo>
                    <a:cubicBezTo>
                      <a:pt x="30" y="55"/>
                      <a:pt x="27" y="54"/>
                      <a:pt x="26" y="52"/>
                    </a:cubicBezTo>
                    <a:cubicBezTo>
                      <a:pt x="1" y="7"/>
                      <a:pt x="1" y="7"/>
                      <a:pt x="1" y="7"/>
                    </a:cubicBezTo>
                    <a:cubicBezTo>
                      <a:pt x="0" y="5"/>
                      <a:pt x="0" y="2"/>
                      <a:pt x="2" y="1"/>
                    </a:cubicBezTo>
                    <a:cubicBezTo>
                      <a:pt x="4" y="0"/>
                      <a:pt x="7" y="1"/>
                      <a:pt x="8" y="3"/>
                    </a:cubicBezTo>
                    <a:cubicBezTo>
                      <a:pt x="33" y="48"/>
                      <a:pt x="33" y="48"/>
                      <a:pt x="33" y="48"/>
                    </a:cubicBezTo>
                    <a:cubicBezTo>
                      <a:pt x="34" y="50"/>
                      <a:pt x="34" y="52"/>
                      <a:pt x="32" y="5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58" name="Freeform 118"/>
              <p:cNvSpPr>
                <a:spLocks/>
              </p:cNvSpPr>
              <p:nvPr/>
            </p:nvSpPr>
            <p:spPr bwMode="auto">
              <a:xfrm>
                <a:off x="4918477" y="2242163"/>
                <a:ext cx="46455" cy="70019"/>
              </a:xfrm>
              <a:custGeom>
                <a:avLst/>
                <a:gdLst>
                  <a:gd name="T0" fmla="*/ 26 w 29"/>
                  <a:gd name="T1" fmla="*/ 43 h 44"/>
                  <a:gd name="T2" fmla="*/ 21 w 29"/>
                  <a:gd name="T3" fmla="*/ 41 h 44"/>
                  <a:gd name="T4" fmla="*/ 1 w 29"/>
                  <a:gd name="T5" fmla="*/ 6 h 44"/>
                  <a:gd name="T6" fmla="*/ 2 w 29"/>
                  <a:gd name="T7" fmla="*/ 1 h 44"/>
                  <a:gd name="T8" fmla="*/ 8 w 29"/>
                  <a:gd name="T9" fmla="*/ 3 h 44"/>
                  <a:gd name="T10" fmla="*/ 28 w 29"/>
                  <a:gd name="T11" fmla="*/ 37 h 44"/>
                  <a:gd name="T12" fmla="*/ 26 w 29"/>
                  <a:gd name="T13" fmla="*/ 43 h 44"/>
                </a:gdLst>
                <a:ahLst/>
                <a:cxnLst>
                  <a:cxn ang="0">
                    <a:pos x="T0" y="T1"/>
                  </a:cxn>
                  <a:cxn ang="0">
                    <a:pos x="T2" y="T3"/>
                  </a:cxn>
                  <a:cxn ang="0">
                    <a:pos x="T4" y="T5"/>
                  </a:cxn>
                  <a:cxn ang="0">
                    <a:pos x="T6" y="T7"/>
                  </a:cxn>
                  <a:cxn ang="0">
                    <a:pos x="T8" y="T9"/>
                  </a:cxn>
                  <a:cxn ang="0">
                    <a:pos x="T10" y="T11"/>
                  </a:cxn>
                  <a:cxn ang="0">
                    <a:pos x="T12" y="T13"/>
                  </a:cxn>
                </a:cxnLst>
                <a:rect l="0" t="0" r="r" b="b"/>
                <a:pathLst>
                  <a:path w="29" h="44">
                    <a:moveTo>
                      <a:pt x="26" y="43"/>
                    </a:moveTo>
                    <a:cubicBezTo>
                      <a:pt x="24" y="44"/>
                      <a:pt x="22" y="43"/>
                      <a:pt x="21" y="41"/>
                    </a:cubicBezTo>
                    <a:cubicBezTo>
                      <a:pt x="1" y="6"/>
                      <a:pt x="1" y="6"/>
                      <a:pt x="1" y="6"/>
                    </a:cubicBezTo>
                    <a:cubicBezTo>
                      <a:pt x="0" y="5"/>
                      <a:pt x="1" y="2"/>
                      <a:pt x="2" y="1"/>
                    </a:cubicBezTo>
                    <a:cubicBezTo>
                      <a:pt x="4" y="0"/>
                      <a:pt x="7" y="1"/>
                      <a:pt x="8" y="3"/>
                    </a:cubicBezTo>
                    <a:cubicBezTo>
                      <a:pt x="28" y="37"/>
                      <a:pt x="28" y="37"/>
                      <a:pt x="28" y="37"/>
                    </a:cubicBezTo>
                    <a:cubicBezTo>
                      <a:pt x="29" y="39"/>
                      <a:pt x="28" y="42"/>
                      <a:pt x="26" y="4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59" name="Freeform 119"/>
              <p:cNvSpPr>
                <a:spLocks/>
              </p:cNvSpPr>
              <p:nvPr/>
            </p:nvSpPr>
            <p:spPr bwMode="auto">
              <a:xfrm>
                <a:off x="4878755" y="2264380"/>
                <a:ext cx="55880" cy="86177"/>
              </a:xfrm>
              <a:custGeom>
                <a:avLst/>
                <a:gdLst>
                  <a:gd name="T0" fmla="*/ 33 w 35"/>
                  <a:gd name="T1" fmla="*/ 53 h 54"/>
                  <a:gd name="T2" fmla="*/ 27 w 35"/>
                  <a:gd name="T3" fmla="*/ 51 h 54"/>
                  <a:gd name="T4" fmla="*/ 2 w 35"/>
                  <a:gd name="T5" fmla="*/ 6 h 54"/>
                  <a:gd name="T6" fmla="*/ 3 w 35"/>
                  <a:gd name="T7" fmla="*/ 1 h 54"/>
                  <a:gd name="T8" fmla="*/ 9 w 35"/>
                  <a:gd name="T9" fmla="*/ 2 h 54"/>
                  <a:gd name="T10" fmla="*/ 34 w 35"/>
                  <a:gd name="T11" fmla="*/ 48 h 54"/>
                  <a:gd name="T12" fmla="*/ 33 w 35"/>
                  <a:gd name="T13" fmla="*/ 53 h 54"/>
                </a:gdLst>
                <a:ahLst/>
                <a:cxnLst>
                  <a:cxn ang="0">
                    <a:pos x="T0" y="T1"/>
                  </a:cxn>
                  <a:cxn ang="0">
                    <a:pos x="T2" y="T3"/>
                  </a:cxn>
                  <a:cxn ang="0">
                    <a:pos x="T4" y="T5"/>
                  </a:cxn>
                  <a:cxn ang="0">
                    <a:pos x="T6" y="T7"/>
                  </a:cxn>
                  <a:cxn ang="0">
                    <a:pos x="T8" y="T9"/>
                  </a:cxn>
                  <a:cxn ang="0">
                    <a:pos x="T10" y="T11"/>
                  </a:cxn>
                  <a:cxn ang="0">
                    <a:pos x="T12" y="T13"/>
                  </a:cxn>
                </a:cxnLst>
                <a:rect l="0" t="0" r="r" b="b"/>
                <a:pathLst>
                  <a:path w="35" h="54">
                    <a:moveTo>
                      <a:pt x="33" y="53"/>
                    </a:moveTo>
                    <a:cubicBezTo>
                      <a:pt x="31" y="54"/>
                      <a:pt x="28" y="53"/>
                      <a:pt x="27" y="51"/>
                    </a:cubicBezTo>
                    <a:cubicBezTo>
                      <a:pt x="2" y="6"/>
                      <a:pt x="2" y="6"/>
                      <a:pt x="2" y="6"/>
                    </a:cubicBezTo>
                    <a:cubicBezTo>
                      <a:pt x="0" y="4"/>
                      <a:pt x="1" y="2"/>
                      <a:pt x="3" y="1"/>
                    </a:cubicBezTo>
                    <a:cubicBezTo>
                      <a:pt x="5" y="0"/>
                      <a:pt x="7" y="0"/>
                      <a:pt x="9" y="2"/>
                    </a:cubicBezTo>
                    <a:cubicBezTo>
                      <a:pt x="34" y="48"/>
                      <a:pt x="34" y="48"/>
                      <a:pt x="34" y="48"/>
                    </a:cubicBezTo>
                    <a:cubicBezTo>
                      <a:pt x="35" y="49"/>
                      <a:pt x="35" y="52"/>
                      <a:pt x="33" y="5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60" name="Freeform 120"/>
              <p:cNvSpPr>
                <a:spLocks/>
              </p:cNvSpPr>
              <p:nvPr/>
            </p:nvSpPr>
            <p:spPr bwMode="auto">
              <a:xfrm>
                <a:off x="4996574" y="2197728"/>
                <a:ext cx="44435" cy="70019"/>
              </a:xfrm>
              <a:custGeom>
                <a:avLst/>
                <a:gdLst>
                  <a:gd name="T0" fmla="*/ 26 w 28"/>
                  <a:gd name="T1" fmla="*/ 43 h 44"/>
                  <a:gd name="T2" fmla="*/ 20 w 28"/>
                  <a:gd name="T3" fmla="*/ 42 h 44"/>
                  <a:gd name="T4" fmla="*/ 1 w 28"/>
                  <a:gd name="T5" fmla="*/ 7 h 44"/>
                  <a:gd name="T6" fmla="*/ 2 w 28"/>
                  <a:gd name="T7" fmla="*/ 1 h 44"/>
                  <a:gd name="T8" fmla="*/ 8 w 28"/>
                  <a:gd name="T9" fmla="*/ 3 h 44"/>
                  <a:gd name="T10" fmla="*/ 27 w 28"/>
                  <a:gd name="T11" fmla="*/ 38 h 44"/>
                  <a:gd name="T12" fmla="*/ 26 w 28"/>
                  <a:gd name="T13" fmla="*/ 43 h 44"/>
                </a:gdLst>
                <a:ahLst/>
                <a:cxnLst>
                  <a:cxn ang="0">
                    <a:pos x="T0" y="T1"/>
                  </a:cxn>
                  <a:cxn ang="0">
                    <a:pos x="T2" y="T3"/>
                  </a:cxn>
                  <a:cxn ang="0">
                    <a:pos x="T4" y="T5"/>
                  </a:cxn>
                  <a:cxn ang="0">
                    <a:pos x="T6" y="T7"/>
                  </a:cxn>
                  <a:cxn ang="0">
                    <a:pos x="T8" y="T9"/>
                  </a:cxn>
                  <a:cxn ang="0">
                    <a:pos x="T10" y="T11"/>
                  </a:cxn>
                  <a:cxn ang="0">
                    <a:pos x="T12" y="T13"/>
                  </a:cxn>
                </a:cxnLst>
                <a:rect l="0" t="0" r="r" b="b"/>
                <a:pathLst>
                  <a:path w="28" h="44">
                    <a:moveTo>
                      <a:pt x="26" y="43"/>
                    </a:moveTo>
                    <a:cubicBezTo>
                      <a:pt x="24" y="44"/>
                      <a:pt x="21" y="44"/>
                      <a:pt x="20" y="42"/>
                    </a:cubicBezTo>
                    <a:cubicBezTo>
                      <a:pt x="1" y="7"/>
                      <a:pt x="1" y="7"/>
                      <a:pt x="1" y="7"/>
                    </a:cubicBezTo>
                    <a:cubicBezTo>
                      <a:pt x="0" y="5"/>
                      <a:pt x="0" y="3"/>
                      <a:pt x="2" y="1"/>
                    </a:cubicBezTo>
                    <a:cubicBezTo>
                      <a:pt x="4" y="0"/>
                      <a:pt x="7" y="1"/>
                      <a:pt x="8" y="3"/>
                    </a:cubicBezTo>
                    <a:cubicBezTo>
                      <a:pt x="27" y="38"/>
                      <a:pt x="27" y="38"/>
                      <a:pt x="27" y="38"/>
                    </a:cubicBezTo>
                    <a:cubicBezTo>
                      <a:pt x="28" y="40"/>
                      <a:pt x="28" y="42"/>
                      <a:pt x="26" y="4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61" name="Freeform 121"/>
              <p:cNvSpPr>
                <a:spLocks/>
              </p:cNvSpPr>
              <p:nvPr/>
            </p:nvSpPr>
            <p:spPr bwMode="auto">
              <a:xfrm>
                <a:off x="4956852" y="2219945"/>
                <a:ext cx="55880" cy="87523"/>
              </a:xfrm>
              <a:custGeom>
                <a:avLst/>
                <a:gdLst>
                  <a:gd name="T0" fmla="*/ 32 w 35"/>
                  <a:gd name="T1" fmla="*/ 53 h 55"/>
                  <a:gd name="T2" fmla="*/ 27 w 35"/>
                  <a:gd name="T3" fmla="*/ 52 h 55"/>
                  <a:gd name="T4" fmla="*/ 1 w 35"/>
                  <a:gd name="T5" fmla="*/ 7 h 55"/>
                  <a:gd name="T6" fmla="*/ 3 w 35"/>
                  <a:gd name="T7" fmla="*/ 1 h 55"/>
                  <a:gd name="T8" fmla="*/ 8 w 35"/>
                  <a:gd name="T9" fmla="*/ 3 h 55"/>
                  <a:gd name="T10" fmla="*/ 34 w 35"/>
                  <a:gd name="T11" fmla="*/ 48 h 55"/>
                  <a:gd name="T12" fmla="*/ 32 w 35"/>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35" h="55">
                    <a:moveTo>
                      <a:pt x="32" y="53"/>
                    </a:moveTo>
                    <a:cubicBezTo>
                      <a:pt x="30" y="55"/>
                      <a:pt x="28" y="54"/>
                      <a:pt x="27" y="52"/>
                    </a:cubicBezTo>
                    <a:cubicBezTo>
                      <a:pt x="1" y="7"/>
                      <a:pt x="1" y="7"/>
                      <a:pt x="1" y="7"/>
                    </a:cubicBezTo>
                    <a:cubicBezTo>
                      <a:pt x="0" y="5"/>
                      <a:pt x="1" y="2"/>
                      <a:pt x="3" y="1"/>
                    </a:cubicBezTo>
                    <a:cubicBezTo>
                      <a:pt x="5" y="0"/>
                      <a:pt x="7" y="1"/>
                      <a:pt x="8" y="3"/>
                    </a:cubicBezTo>
                    <a:cubicBezTo>
                      <a:pt x="34" y="48"/>
                      <a:pt x="34" y="48"/>
                      <a:pt x="34" y="48"/>
                    </a:cubicBezTo>
                    <a:cubicBezTo>
                      <a:pt x="35" y="50"/>
                      <a:pt x="34" y="52"/>
                      <a:pt x="32" y="5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62" name="Freeform 122"/>
              <p:cNvSpPr>
                <a:spLocks/>
              </p:cNvSpPr>
              <p:nvPr/>
            </p:nvSpPr>
            <p:spPr bwMode="auto">
              <a:xfrm>
                <a:off x="5034950" y="2176857"/>
                <a:ext cx="55880" cy="86177"/>
              </a:xfrm>
              <a:custGeom>
                <a:avLst/>
                <a:gdLst>
                  <a:gd name="T0" fmla="*/ 32 w 35"/>
                  <a:gd name="T1" fmla="*/ 53 h 54"/>
                  <a:gd name="T2" fmla="*/ 27 w 35"/>
                  <a:gd name="T3" fmla="*/ 51 h 54"/>
                  <a:gd name="T4" fmla="*/ 1 w 35"/>
                  <a:gd name="T5" fmla="*/ 6 h 54"/>
                  <a:gd name="T6" fmla="*/ 3 w 35"/>
                  <a:gd name="T7" fmla="*/ 1 h 54"/>
                  <a:gd name="T8" fmla="*/ 8 w 35"/>
                  <a:gd name="T9" fmla="*/ 2 h 54"/>
                  <a:gd name="T10" fmla="*/ 34 w 35"/>
                  <a:gd name="T11" fmla="*/ 47 h 54"/>
                  <a:gd name="T12" fmla="*/ 32 w 35"/>
                  <a:gd name="T13" fmla="*/ 53 h 54"/>
                </a:gdLst>
                <a:ahLst/>
                <a:cxnLst>
                  <a:cxn ang="0">
                    <a:pos x="T0" y="T1"/>
                  </a:cxn>
                  <a:cxn ang="0">
                    <a:pos x="T2" y="T3"/>
                  </a:cxn>
                  <a:cxn ang="0">
                    <a:pos x="T4" y="T5"/>
                  </a:cxn>
                  <a:cxn ang="0">
                    <a:pos x="T6" y="T7"/>
                  </a:cxn>
                  <a:cxn ang="0">
                    <a:pos x="T8" y="T9"/>
                  </a:cxn>
                  <a:cxn ang="0">
                    <a:pos x="T10" y="T11"/>
                  </a:cxn>
                  <a:cxn ang="0">
                    <a:pos x="T12" y="T13"/>
                  </a:cxn>
                </a:cxnLst>
                <a:rect l="0" t="0" r="r" b="b"/>
                <a:pathLst>
                  <a:path w="35" h="54">
                    <a:moveTo>
                      <a:pt x="32" y="53"/>
                    </a:moveTo>
                    <a:cubicBezTo>
                      <a:pt x="30" y="54"/>
                      <a:pt x="28" y="53"/>
                      <a:pt x="27" y="51"/>
                    </a:cubicBezTo>
                    <a:cubicBezTo>
                      <a:pt x="1" y="6"/>
                      <a:pt x="1" y="6"/>
                      <a:pt x="1" y="6"/>
                    </a:cubicBezTo>
                    <a:cubicBezTo>
                      <a:pt x="0" y="4"/>
                      <a:pt x="1" y="2"/>
                      <a:pt x="3" y="1"/>
                    </a:cubicBezTo>
                    <a:cubicBezTo>
                      <a:pt x="4" y="0"/>
                      <a:pt x="7" y="0"/>
                      <a:pt x="8" y="2"/>
                    </a:cubicBezTo>
                    <a:cubicBezTo>
                      <a:pt x="34" y="47"/>
                      <a:pt x="34" y="47"/>
                      <a:pt x="34" y="47"/>
                    </a:cubicBezTo>
                    <a:cubicBezTo>
                      <a:pt x="35" y="49"/>
                      <a:pt x="34" y="52"/>
                      <a:pt x="32" y="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grpSp>
        <p:nvGrpSpPr>
          <p:cNvPr id="169" name="Group 20"/>
          <p:cNvGrpSpPr/>
          <p:nvPr/>
        </p:nvGrpSpPr>
        <p:grpSpPr>
          <a:xfrm>
            <a:off x="6370074" y="1692489"/>
            <a:ext cx="2378390" cy="1306263"/>
            <a:chOff x="8460943" y="3828710"/>
            <a:chExt cx="3171186" cy="1741683"/>
          </a:xfrm>
        </p:grpSpPr>
        <p:sp>
          <p:nvSpPr>
            <p:cNvPr id="170" name="TextBox 169"/>
            <p:cNvSpPr txBox="1"/>
            <p:nvPr/>
          </p:nvSpPr>
          <p:spPr>
            <a:xfrm>
              <a:off x="8692322" y="3828710"/>
              <a:ext cx="2708433" cy="556562"/>
            </a:xfrm>
            <a:prstGeom prst="rect">
              <a:avLst/>
            </a:prstGeom>
            <a:noFill/>
          </p:spPr>
          <p:txBody>
            <a:bodyPr wrap="none" rtlCol="0">
              <a:spAutoFit/>
            </a:bodyPr>
            <a:lstStyle/>
            <a:p>
              <a:pPr algn="ctr">
                <a:lnSpc>
                  <a:spcPct val="150000"/>
                </a:lnSpc>
              </a:pPr>
              <a:r>
                <a:rPr lang="zh-CN" altLang="en-US" sz="1600" b="1"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案例分析与应用效果</a:t>
              </a:r>
              <a:endParaRPr lang="en-GB" altLang="zh-CN" sz="1600" b="1"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71" name="Rectangle 292"/>
            <p:cNvSpPr/>
            <p:nvPr/>
          </p:nvSpPr>
          <p:spPr>
            <a:xfrm>
              <a:off x="8460943" y="4372459"/>
              <a:ext cx="3171186" cy="1197934"/>
            </a:xfrm>
            <a:prstGeom prst="rect">
              <a:avLst/>
            </a:prstGeom>
          </p:spPr>
          <p:txBody>
            <a:bodyPr wrap="square">
              <a:spAutoFit/>
            </a:bodyPr>
            <a:lstStyle/>
            <a:p>
              <a:pPr algn="ctr">
                <a:lnSpc>
                  <a:spcPct val="150000"/>
                </a:lnSpc>
              </a:pP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杭州互联网法院的“司法区块链”平台成功实现电子证据的自动化管理，提高了证据的真实性和审查效率，得到了法律界的广泛认可，解决了电子证据取证和认证难题。</a:t>
              </a:r>
              <a:endParaRPr lang="en-GB"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172" name="Group 293"/>
          <p:cNvGrpSpPr/>
          <p:nvPr/>
        </p:nvGrpSpPr>
        <p:grpSpPr>
          <a:xfrm>
            <a:off x="7455151" y="1411297"/>
            <a:ext cx="208235" cy="207614"/>
            <a:chOff x="2138511" y="2464802"/>
            <a:chExt cx="354012" cy="352956"/>
          </a:xfrm>
          <a:solidFill>
            <a:srgbClr val="002776"/>
          </a:solidFill>
        </p:grpSpPr>
        <p:sp>
          <p:nvSpPr>
            <p:cNvPr id="173" name="Oval 294"/>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id-ID">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74" name="Freeform 295"/>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id-ID">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175" name="组合 174"/>
          <p:cNvGrpSpPr/>
          <p:nvPr/>
        </p:nvGrpSpPr>
        <p:grpSpPr>
          <a:xfrm>
            <a:off x="0" y="294496"/>
            <a:ext cx="3839676" cy="477054"/>
            <a:chOff x="0" y="294496"/>
            <a:chExt cx="3839676" cy="477054"/>
          </a:xfrm>
        </p:grpSpPr>
        <p:sp>
          <p:nvSpPr>
            <p:cNvPr id="176" name="矩形 175"/>
            <p:cNvSpPr/>
            <p:nvPr/>
          </p:nvSpPr>
          <p:spPr>
            <a:xfrm flipH="1">
              <a:off x="2327508" y="699542"/>
              <a:ext cx="1512168" cy="72008"/>
            </a:xfrm>
            <a:prstGeom prst="rect">
              <a:avLst/>
            </a:prstGeom>
            <a:solidFill>
              <a:srgbClr val="002776"/>
            </a:solidFill>
            <a:ln w="12700">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177" name="直接连接符 176"/>
            <p:cNvCxnSpPr/>
            <p:nvPr/>
          </p:nvCxnSpPr>
          <p:spPr>
            <a:xfrm flipH="1">
              <a:off x="0" y="771550"/>
              <a:ext cx="3460565"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sp>
          <p:nvSpPr>
            <p:cNvPr id="178" name="矩形 177"/>
            <p:cNvSpPr/>
            <p:nvPr/>
          </p:nvSpPr>
          <p:spPr>
            <a:xfrm>
              <a:off x="428108" y="294496"/>
              <a:ext cx="1467068" cy="477054"/>
            </a:xfrm>
            <a:prstGeom prst="rect">
              <a:avLst/>
            </a:prstGeom>
          </p:spPr>
          <p:txBody>
            <a:bodyPr wrap="none">
              <a:spAutoFit/>
            </a:bodyPr>
            <a:lstStyle/>
            <a:p>
              <a:pPr algn="ctr"/>
              <a:r>
                <a:rPr lang="zh-CN" altLang="en-US" sz="25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项目调研</a:t>
              </a:r>
            </a:p>
          </p:txBody>
        </p:sp>
      </p:grpSp>
      <p:sp>
        <p:nvSpPr>
          <p:cNvPr id="3" name="矩形 2">
            <a:extLst>
              <a:ext uri="{FF2B5EF4-FFF2-40B4-BE49-F238E27FC236}">
                <a16:creationId xmlns:a16="http://schemas.microsoft.com/office/drawing/2014/main" id="{C542F065-698A-0A91-0049-FE5C5C300E6F}"/>
              </a:ext>
            </a:extLst>
          </p:cNvPr>
          <p:cNvSpPr/>
          <p:nvPr/>
        </p:nvSpPr>
        <p:spPr>
          <a:xfrm>
            <a:off x="4756304" y="619913"/>
            <a:ext cx="3311170" cy="661400"/>
          </a:xfrm>
          <a:prstGeom prst="rect">
            <a:avLst/>
          </a:prstGeom>
        </p:spPr>
        <p:txBody>
          <a:bodyPr wrap="square">
            <a:spAutoFit/>
          </a:bodyPr>
          <a:lstStyle/>
          <a:p>
            <a:pPr algn="r">
              <a:lnSpc>
                <a:spcPct val="150000"/>
              </a:lnSpc>
            </a:pPr>
            <a:r>
              <a:rPr lang="zh-CN" altLang="en-US" sz="2800"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证据存储与鉴定</a:t>
            </a:r>
          </a:p>
        </p:txBody>
      </p:sp>
      <p:grpSp>
        <p:nvGrpSpPr>
          <p:cNvPr id="163" name="组合 162">
            <a:extLst>
              <a:ext uri="{FF2B5EF4-FFF2-40B4-BE49-F238E27FC236}">
                <a16:creationId xmlns:a16="http://schemas.microsoft.com/office/drawing/2014/main" id="{5248C542-B633-4B0D-A0E1-A5703969F9A9}"/>
              </a:ext>
            </a:extLst>
          </p:cNvPr>
          <p:cNvGrpSpPr/>
          <p:nvPr/>
        </p:nvGrpSpPr>
        <p:grpSpPr>
          <a:xfrm>
            <a:off x="7812360" y="123478"/>
            <a:ext cx="1204616" cy="342538"/>
            <a:chOff x="7524328" y="124886"/>
            <a:chExt cx="1492649" cy="424442"/>
          </a:xfrm>
        </p:grpSpPr>
        <p:pic>
          <p:nvPicPr>
            <p:cNvPr id="164" name="Picture 2">
              <a:extLst>
                <a:ext uri="{FF2B5EF4-FFF2-40B4-BE49-F238E27FC236}">
                  <a16:creationId xmlns:a16="http://schemas.microsoft.com/office/drawing/2014/main" id="{6A75E9D4-D189-4D45-AFEA-390702DA38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a:extLst>
                <a:ext uri="{FF2B5EF4-FFF2-40B4-BE49-F238E27FC236}">
                  <a16:creationId xmlns:a16="http://schemas.microsoft.com/office/drawing/2014/main" id="{369A4CB0-4282-4B5C-9443-39ABA70C08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pic>
        <p:nvPicPr>
          <p:cNvPr id="4098" name="Picture 2" descr="杭州互联网法院上线全国首个区块链智能合约应用存证量超19亿条_杭州网">
            <a:extLst>
              <a:ext uri="{FF2B5EF4-FFF2-40B4-BE49-F238E27FC236}">
                <a16:creationId xmlns:a16="http://schemas.microsoft.com/office/drawing/2014/main" id="{88062278-AE45-4AC8-96F6-D82B7F9193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328" y="3159587"/>
            <a:ext cx="2674918" cy="1780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63213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组合 6"/>
          <p:cNvGrpSpPr/>
          <p:nvPr/>
        </p:nvGrpSpPr>
        <p:grpSpPr>
          <a:xfrm>
            <a:off x="1034653" y="1418567"/>
            <a:ext cx="1743184" cy="1448870"/>
            <a:chOff x="839787" y="1690255"/>
            <a:chExt cx="2324245" cy="1931826"/>
          </a:xfrm>
        </p:grpSpPr>
        <p:sp>
          <p:nvSpPr>
            <p:cNvPr id="8" name="矩形 7"/>
            <p:cNvSpPr/>
            <p:nvPr/>
          </p:nvSpPr>
          <p:spPr>
            <a:xfrm>
              <a:off x="839787" y="1690255"/>
              <a:ext cx="2324245" cy="1931826"/>
            </a:xfrm>
            <a:prstGeom prst="rect">
              <a:avLst/>
            </a:prstGeom>
            <a:solidFill>
              <a:srgbClr val="00277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1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grpSp>
          <p:nvGrpSpPr>
            <p:cNvPr id="9" name="组合 8"/>
            <p:cNvGrpSpPr/>
            <p:nvPr/>
          </p:nvGrpSpPr>
          <p:grpSpPr>
            <a:xfrm>
              <a:off x="1017522" y="1946472"/>
              <a:ext cx="1968773" cy="1560601"/>
              <a:chOff x="1033071" y="1946472"/>
              <a:chExt cx="1968773" cy="1560601"/>
            </a:xfrm>
          </p:grpSpPr>
          <p:sp>
            <p:nvSpPr>
              <p:cNvPr id="10" name="文本框 9"/>
              <p:cNvSpPr txBox="1"/>
              <p:nvPr/>
            </p:nvSpPr>
            <p:spPr>
              <a:xfrm>
                <a:off x="1033071" y="1946472"/>
                <a:ext cx="1968772" cy="328295"/>
              </a:xfrm>
              <a:prstGeom prst="rect">
                <a:avLst/>
              </a:prstGeom>
              <a:noFill/>
            </p:spPr>
            <p:txBody>
              <a:bodyPr wrap="square" rtlCol="0">
                <a:spAutoFit/>
              </a:bodyPr>
              <a:lstStyle/>
              <a:p>
                <a:r>
                  <a:rPr lang="zh-CN" altLang="en-US" sz="100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区块链专利交易与管理</a:t>
                </a:r>
                <a:endParaRPr lang="en-US" altLang="zh-CN" sz="100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1" name="矩形 10"/>
              <p:cNvSpPr/>
              <p:nvPr/>
            </p:nvSpPr>
            <p:spPr>
              <a:xfrm>
                <a:off x="1033072" y="2295288"/>
                <a:ext cx="1968772" cy="1211785"/>
              </a:xfrm>
              <a:prstGeom prst="rect">
                <a:avLst/>
              </a:prstGeom>
            </p:spPr>
            <p:txBody>
              <a:bodyPr wrap="square">
                <a:spAutoFit/>
              </a:bodyPr>
              <a:lstStyle/>
              <a:p>
                <a:pPr>
                  <a:lnSpc>
                    <a:spcPct val="120000"/>
                  </a:lnSpc>
                </a:pPr>
                <a:r>
                  <a:rPr lang="zh-CN" altLang="en-US" sz="900" dirty="0">
                    <a:solidFill>
                      <a:schemeClr val="bg1"/>
                    </a:solidFill>
                    <a:latin typeface="Century Gothic" panose="020B0502020202020204" pitchFamily="34" charset="0"/>
                    <a:ea typeface="微软雅黑" panose="020B0503020204020204" pitchFamily="34" charset="-122"/>
                    <a:cs typeface="Lato Light"/>
                    <a:sym typeface="Century Gothic" panose="020B0502020202020204" pitchFamily="34" charset="0"/>
                  </a:rPr>
                  <a:t>区块链通过去中心化和不可篡改性，提升了专利注册和交易的效率与安全性，解决了传统管理的确权和盗版问题。</a:t>
                </a:r>
              </a:p>
            </p:txBody>
          </p:sp>
        </p:grpSp>
      </p:grpSp>
      <p:sp>
        <p:nvSpPr>
          <p:cNvPr id="13" name="矩形 12"/>
          <p:cNvSpPr/>
          <p:nvPr/>
        </p:nvSpPr>
        <p:spPr>
          <a:xfrm>
            <a:off x="6198108" y="1418567"/>
            <a:ext cx="1883855" cy="1448870"/>
          </a:xfrm>
          <a:prstGeom prst="rect">
            <a:avLst/>
          </a:prstGeom>
          <a:solidFill>
            <a:srgbClr val="00277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1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8" name="矩形 17"/>
          <p:cNvSpPr/>
          <p:nvPr/>
        </p:nvSpPr>
        <p:spPr>
          <a:xfrm>
            <a:off x="4630150" y="3003798"/>
            <a:ext cx="1883855" cy="1501195"/>
          </a:xfrm>
          <a:prstGeom prst="rect">
            <a:avLst/>
          </a:prstGeom>
          <a:solidFill>
            <a:srgbClr val="00277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100" dirty="0">
              <a:solidFill>
                <a:schemeClr val="tx2"/>
              </a:solidFill>
              <a:latin typeface="Century Gothic" panose="020B0502020202020204" pitchFamily="34" charset="0"/>
              <a:ea typeface="微软雅黑" panose="020B0503020204020204" pitchFamily="34" charset="-122"/>
              <a:sym typeface="Century Gothic" panose="020B0502020202020204" pitchFamily="34" charset="0"/>
            </a:endParaRPr>
          </a:p>
        </p:txBody>
      </p:sp>
      <p:grpSp>
        <p:nvGrpSpPr>
          <p:cNvPr id="23" name="组合 22"/>
          <p:cNvGrpSpPr/>
          <p:nvPr/>
        </p:nvGrpSpPr>
        <p:grpSpPr>
          <a:xfrm>
            <a:off x="0" y="294496"/>
            <a:ext cx="3839676" cy="477054"/>
            <a:chOff x="0" y="294496"/>
            <a:chExt cx="3839676" cy="477054"/>
          </a:xfrm>
        </p:grpSpPr>
        <p:sp>
          <p:nvSpPr>
            <p:cNvPr id="24" name="矩形 23"/>
            <p:cNvSpPr/>
            <p:nvPr/>
          </p:nvSpPr>
          <p:spPr>
            <a:xfrm flipH="1">
              <a:off x="2327508" y="699542"/>
              <a:ext cx="1512168" cy="72008"/>
            </a:xfrm>
            <a:prstGeom prst="rect">
              <a:avLst/>
            </a:prstGeom>
            <a:solidFill>
              <a:srgbClr val="002776"/>
            </a:solidFill>
            <a:ln w="12700">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25" name="直接连接符 24"/>
            <p:cNvCxnSpPr/>
            <p:nvPr/>
          </p:nvCxnSpPr>
          <p:spPr>
            <a:xfrm flipH="1">
              <a:off x="0" y="771550"/>
              <a:ext cx="3460565"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428105" y="294496"/>
              <a:ext cx="1467068" cy="477054"/>
            </a:xfrm>
            <a:prstGeom prst="rect">
              <a:avLst/>
            </a:prstGeom>
          </p:spPr>
          <p:txBody>
            <a:bodyPr wrap="none">
              <a:spAutoFit/>
            </a:bodyPr>
            <a:lstStyle/>
            <a:p>
              <a:pPr algn="ctr"/>
              <a:r>
                <a:rPr lang="zh-CN" altLang="en-US" sz="25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项目调研</a:t>
              </a:r>
            </a:p>
          </p:txBody>
        </p:sp>
      </p:grpSp>
      <p:sp>
        <p:nvSpPr>
          <p:cNvPr id="2" name="矩形 1">
            <a:extLst>
              <a:ext uri="{FF2B5EF4-FFF2-40B4-BE49-F238E27FC236}">
                <a16:creationId xmlns:a16="http://schemas.microsoft.com/office/drawing/2014/main" id="{823A8259-9EDA-9673-D62A-5D8CCDDEB522}"/>
              </a:ext>
            </a:extLst>
          </p:cNvPr>
          <p:cNvSpPr/>
          <p:nvPr/>
        </p:nvSpPr>
        <p:spPr>
          <a:xfrm>
            <a:off x="4067944" y="533023"/>
            <a:ext cx="4108670" cy="580095"/>
          </a:xfrm>
          <a:prstGeom prst="rect">
            <a:avLst/>
          </a:prstGeom>
        </p:spPr>
        <p:txBody>
          <a:bodyPr wrap="square">
            <a:spAutoFit/>
          </a:bodyPr>
          <a:lstStyle/>
          <a:p>
            <a:pPr algn="r">
              <a:lnSpc>
                <a:spcPct val="150000"/>
              </a:lnSpc>
            </a:pPr>
            <a:r>
              <a:rPr lang="zh-CN" altLang="en-US" sz="2400"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专利保护与知识产权管理</a:t>
            </a:r>
          </a:p>
        </p:txBody>
      </p:sp>
      <p:sp>
        <p:nvSpPr>
          <p:cNvPr id="22" name="文本框 21">
            <a:extLst>
              <a:ext uri="{FF2B5EF4-FFF2-40B4-BE49-F238E27FC236}">
                <a16:creationId xmlns:a16="http://schemas.microsoft.com/office/drawing/2014/main" id="{82892655-6499-82B8-4095-358B68B4768A}"/>
              </a:ext>
            </a:extLst>
          </p:cNvPr>
          <p:cNvSpPr txBox="1"/>
          <p:nvPr/>
        </p:nvSpPr>
        <p:spPr>
          <a:xfrm>
            <a:off x="4731328" y="3226682"/>
            <a:ext cx="1670417" cy="246221"/>
          </a:xfrm>
          <a:prstGeom prst="rect">
            <a:avLst/>
          </a:prstGeom>
          <a:noFill/>
        </p:spPr>
        <p:txBody>
          <a:bodyPr wrap="square" rtlCol="0">
            <a:spAutoFit/>
          </a:bodyPr>
          <a:lstStyle/>
          <a:p>
            <a:r>
              <a:rPr lang="zh-CN" altLang="en-US" sz="100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知识产权保护中的优势</a:t>
            </a:r>
            <a:endParaRPr lang="en-US" altLang="zh-CN" sz="100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7" name="矩形 26">
            <a:extLst>
              <a:ext uri="{FF2B5EF4-FFF2-40B4-BE49-F238E27FC236}">
                <a16:creationId xmlns:a16="http://schemas.microsoft.com/office/drawing/2014/main" id="{510E51B5-A155-CF31-DC8E-D6EC6A7E907C}"/>
              </a:ext>
            </a:extLst>
          </p:cNvPr>
          <p:cNvSpPr/>
          <p:nvPr/>
        </p:nvSpPr>
        <p:spPr>
          <a:xfrm>
            <a:off x="4731329" y="3488294"/>
            <a:ext cx="1670417" cy="742639"/>
          </a:xfrm>
          <a:prstGeom prst="rect">
            <a:avLst/>
          </a:prstGeom>
        </p:spPr>
        <p:txBody>
          <a:bodyPr wrap="square">
            <a:spAutoFit/>
          </a:bodyPr>
          <a:lstStyle/>
          <a:p>
            <a:pPr>
              <a:lnSpc>
                <a:spcPct val="120000"/>
              </a:lnSpc>
            </a:pPr>
            <a:r>
              <a:rPr lang="zh-CN" altLang="en-US" sz="900" dirty="0">
                <a:solidFill>
                  <a:schemeClr val="bg1"/>
                </a:solidFill>
                <a:latin typeface="Century Gothic" panose="020B0502020202020204" pitchFamily="34" charset="0"/>
                <a:ea typeface="微软雅黑" panose="020B0503020204020204" pitchFamily="34" charset="-122"/>
                <a:cs typeface="Lato Light"/>
                <a:sym typeface="Century Gothic" panose="020B0502020202020204" pitchFamily="34" charset="0"/>
              </a:rPr>
              <a:t>区块链提高了知识产权保护的效率，缩短了确权时间，降低了成本，并通过智能合约实现自动化交易，确保数据安全。</a:t>
            </a:r>
          </a:p>
        </p:txBody>
      </p:sp>
      <p:sp>
        <p:nvSpPr>
          <p:cNvPr id="28" name="文本框 27">
            <a:extLst>
              <a:ext uri="{FF2B5EF4-FFF2-40B4-BE49-F238E27FC236}">
                <a16:creationId xmlns:a16="http://schemas.microsoft.com/office/drawing/2014/main" id="{B439D5C6-937E-EF18-BE77-1330C5D971ED}"/>
              </a:ext>
            </a:extLst>
          </p:cNvPr>
          <p:cNvSpPr txBox="1"/>
          <p:nvPr/>
        </p:nvSpPr>
        <p:spPr>
          <a:xfrm>
            <a:off x="6300191" y="1559287"/>
            <a:ext cx="1675853" cy="246221"/>
          </a:xfrm>
          <a:prstGeom prst="rect">
            <a:avLst/>
          </a:prstGeom>
          <a:noFill/>
        </p:spPr>
        <p:txBody>
          <a:bodyPr wrap="square" rtlCol="0">
            <a:spAutoFit/>
          </a:bodyPr>
          <a:lstStyle/>
          <a:p>
            <a:r>
              <a:rPr lang="zh-CN" altLang="en-US" sz="100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项目案例与创新性分析</a:t>
            </a:r>
            <a:endParaRPr lang="en-US" altLang="zh-CN" sz="100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9" name="矩形 28">
            <a:extLst>
              <a:ext uri="{FF2B5EF4-FFF2-40B4-BE49-F238E27FC236}">
                <a16:creationId xmlns:a16="http://schemas.microsoft.com/office/drawing/2014/main" id="{82552ADA-ADD6-A89E-EAEC-831B8FAABB20}"/>
              </a:ext>
            </a:extLst>
          </p:cNvPr>
          <p:cNvSpPr/>
          <p:nvPr/>
        </p:nvSpPr>
        <p:spPr>
          <a:xfrm>
            <a:off x="6300192" y="1820899"/>
            <a:ext cx="1675853" cy="908839"/>
          </a:xfrm>
          <a:prstGeom prst="rect">
            <a:avLst/>
          </a:prstGeom>
        </p:spPr>
        <p:txBody>
          <a:bodyPr wrap="square">
            <a:spAutoFit/>
          </a:bodyPr>
          <a:lstStyle/>
          <a:p>
            <a:pPr>
              <a:lnSpc>
                <a:spcPct val="120000"/>
              </a:lnSpc>
            </a:pPr>
            <a:r>
              <a:rPr lang="zh-CN" altLang="en-US" sz="900" dirty="0">
                <a:solidFill>
                  <a:schemeClr val="bg1"/>
                </a:solidFill>
                <a:latin typeface="Century Gothic" panose="020B0502020202020204" pitchFamily="34" charset="0"/>
                <a:ea typeface="微软雅黑" panose="020B0503020204020204" pitchFamily="34" charset="-122"/>
                <a:cs typeface="Lato Light"/>
                <a:sym typeface="Century Gothic" panose="020B0502020202020204" pitchFamily="34" charset="0"/>
              </a:rPr>
              <a:t>迅鳐科技与成都知易融的合作平台，通过区块链技术提升了知识产权交易的透明度，帮助小微企业解决融资难题，促进了知识产权的流转。</a:t>
            </a:r>
          </a:p>
        </p:txBody>
      </p:sp>
      <p:grpSp>
        <p:nvGrpSpPr>
          <p:cNvPr id="30" name="组合 29">
            <a:extLst>
              <a:ext uri="{FF2B5EF4-FFF2-40B4-BE49-F238E27FC236}">
                <a16:creationId xmlns:a16="http://schemas.microsoft.com/office/drawing/2014/main" id="{EAFFC498-911E-454C-A870-BC1FBE309FD3}"/>
              </a:ext>
            </a:extLst>
          </p:cNvPr>
          <p:cNvGrpSpPr/>
          <p:nvPr/>
        </p:nvGrpSpPr>
        <p:grpSpPr>
          <a:xfrm>
            <a:off x="7812360" y="123478"/>
            <a:ext cx="1204616" cy="342538"/>
            <a:chOff x="7524328" y="124886"/>
            <a:chExt cx="1492649" cy="424442"/>
          </a:xfrm>
        </p:grpSpPr>
        <p:pic>
          <p:nvPicPr>
            <p:cNvPr id="31" name="Picture 2">
              <a:extLst>
                <a:ext uri="{FF2B5EF4-FFF2-40B4-BE49-F238E27FC236}">
                  <a16:creationId xmlns:a16="http://schemas.microsoft.com/office/drawing/2014/main" id="{DA67F54B-AD3D-45FC-A282-EA55D05C42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FB71E7FD-6A04-4679-8BE5-0E37B6EFA6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图片 11">
            <a:extLst>
              <a:ext uri="{FF2B5EF4-FFF2-40B4-BE49-F238E27FC236}">
                <a16:creationId xmlns:a16="http://schemas.microsoft.com/office/drawing/2014/main" id="{1650AB71-9FA0-4357-9239-2F1362EF8095}"/>
              </a:ext>
            </a:extLst>
          </p:cNvPr>
          <p:cNvPicPr>
            <a:picLocks noChangeAspect="1"/>
          </p:cNvPicPr>
          <p:nvPr/>
        </p:nvPicPr>
        <p:blipFill rotWithShape="1">
          <a:blip r:embed="rId5"/>
          <a:srcRect l="18656" r="16848"/>
          <a:stretch/>
        </p:blipFill>
        <p:spPr>
          <a:xfrm>
            <a:off x="2880279" y="1418567"/>
            <a:ext cx="1633569" cy="1448869"/>
          </a:xfrm>
          <a:prstGeom prst="rect">
            <a:avLst/>
          </a:prstGeom>
        </p:spPr>
      </p:pic>
      <p:pic>
        <p:nvPicPr>
          <p:cNvPr id="3074" name="Picture 2">
            <a:extLst>
              <a:ext uri="{FF2B5EF4-FFF2-40B4-BE49-F238E27FC236}">
                <a16:creationId xmlns:a16="http://schemas.microsoft.com/office/drawing/2014/main" id="{9161828E-2BE4-418A-9FC0-EE4588BF4A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659" r="7659"/>
          <a:stretch/>
        </p:blipFill>
        <p:spPr bwMode="auto">
          <a:xfrm>
            <a:off x="1034653" y="3003798"/>
            <a:ext cx="3479196" cy="150119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E29E8AB-33C4-4C2B-BB1F-D360B897BCB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544" r="59124"/>
          <a:stretch/>
        </p:blipFill>
        <p:spPr bwMode="auto">
          <a:xfrm>
            <a:off x="6630306" y="3003797"/>
            <a:ext cx="1451658" cy="1501191"/>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DDF8EEDD-AC95-49FD-8C6E-7C281C32B71A}"/>
              </a:ext>
            </a:extLst>
          </p:cNvPr>
          <p:cNvPicPr>
            <a:picLocks noChangeAspect="1"/>
          </p:cNvPicPr>
          <p:nvPr/>
        </p:nvPicPr>
        <p:blipFill rotWithShape="1">
          <a:blip r:embed="rId8"/>
          <a:srcRect r="38116"/>
          <a:stretch/>
        </p:blipFill>
        <p:spPr>
          <a:xfrm>
            <a:off x="4631161" y="1418600"/>
            <a:ext cx="1433644" cy="1448836"/>
          </a:xfrm>
          <a:prstGeom prst="rect">
            <a:avLst/>
          </a:prstGeom>
        </p:spPr>
      </p:pic>
    </p:spTree>
    <p:extLst>
      <p:ext uri="{BB962C8B-B14F-4D97-AF65-F5344CB8AC3E}">
        <p14:creationId xmlns:p14="http://schemas.microsoft.com/office/powerpoint/2010/main" val="195219448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0" y="294496"/>
            <a:ext cx="3839676" cy="477054"/>
            <a:chOff x="0" y="294496"/>
            <a:chExt cx="3839676" cy="477054"/>
          </a:xfrm>
        </p:grpSpPr>
        <p:sp>
          <p:nvSpPr>
            <p:cNvPr id="30" name="矩形 29"/>
            <p:cNvSpPr/>
            <p:nvPr/>
          </p:nvSpPr>
          <p:spPr>
            <a:xfrm flipH="1">
              <a:off x="2327508" y="699542"/>
              <a:ext cx="1512168" cy="72008"/>
            </a:xfrm>
            <a:prstGeom prst="rect">
              <a:avLst/>
            </a:prstGeom>
            <a:solidFill>
              <a:srgbClr val="002776"/>
            </a:solidFill>
            <a:ln w="12700">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31" name="直接连接符 30"/>
            <p:cNvCxnSpPr/>
            <p:nvPr/>
          </p:nvCxnSpPr>
          <p:spPr>
            <a:xfrm flipH="1">
              <a:off x="0" y="771550"/>
              <a:ext cx="3460565"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428108" y="294496"/>
              <a:ext cx="1467068" cy="477054"/>
            </a:xfrm>
            <a:prstGeom prst="rect">
              <a:avLst/>
            </a:prstGeom>
          </p:spPr>
          <p:txBody>
            <a:bodyPr wrap="none">
              <a:spAutoFit/>
            </a:bodyPr>
            <a:lstStyle/>
            <a:p>
              <a:pPr algn="ctr"/>
              <a:r>
                <a:rPr lang="zh-CN" altLang="en-US" sz="25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项目调研</a:t>
              </a:r>
            </a:p>
          </p:txBody>
        </p:sp>
      </p:grpSp>
      <p:sp>
        <p:nvSpPr>
          <p:cNvPr id="2" name="矩形 1">
            <a:extLst>
              <a:ext uri="{FF2B5EF4-FFF2-40B4-BE49-F238E27FC236}">
                <a16:creationId xmlns:a16="http://schemas.microsoft.com/office/drawing/2014/main" id="{B0AD066F-B1B3-4E8D-1C44-823F8DB75E72}"/>
              </a:ext>
            </a:extLst>
          </p:cNvPr>
          <p:cNvSpPr/>
          <p:nvPr/>
        </p:nvSpPr>
        <p:spPr>
          <a:xfrm>
            <a:off x="458618" y="1630943"/>
            <a:ext cx="4895408" cy="2741007"/>
          </a:xfrm>
          <a:prstGeom prst="rect">
            <a:avLst/>
          </a:prstGeom>
        </p:spPr>
        <p:txBody>
          <a:bodyPr wrap="square" lIns="68580" tIns="34290" rIns="68580" bIns="34290">
            <a:spAutoFit/>
          </a:bodyPr>
          <a:lstStyle/>
          <a:p>
            <a:pPr>
              <a:lnSpc>
                <a:spcPct val="150000"/>
              </a:lnSpc>
              <a:defRPr/>
            </a:pPr>
            <a:r>
              <a:rPr lang="zh-CN" altLang="en-US" sz="1100" b="1" dirty="0">
                <a:latin typeface="Century Gothic" panose="020B0502020202020204" pitchFamily="34" charset="0"/>
                <a:ea typeface="微软雅黑" panose="020B0503020204020204" pitchFamily="34" charset="-122"/>
                <a:sym typeface="Century Gothic" panose="020B0502020202020204" pitchFamily="34" charset="0"/>
              </a:rPr>
              <a:t>提升司法透明度的技术路径</a:t>
            </a:r>
            <a:endParaRPr lang="en-US" altLang="zh-CN" sz="1100" b="1" dirty="0">
              <a:latin typeface="Century Gothic" panose="020B0502020202020204" pitchFamily="34" charset="0"/>
              <a:ea typeface="微软雅黑" panose="020B0503020204020204" pitchFamily="34" charset="-122"/>
              <a:sym typeface="Century Gothic" panose="020B0502020202020204" pitchFamily="34" charset="0"/>
            </a:endParaRPr>
          </a:p>
          <a:p>
            <a:pPr>
              <a:lnSpc>
                <a:spcPct val="150000"/>
              </a:lnSpc>
              <a:defRPr/>
            </a:pPr>
            <a:r>
              <a:rPr lang="zh-CN" altLang="en-US" sz="1050" dirty="0">
                <a:latin typeface="Century Gothic" panose="020B0502020202020204" pitchFamily="34" charset="0"/>
                <a:ea typeface="微软雅黑" panose="020B0503020204020204" pitchFamily="34" charset="-122"/>
                <a:sym typeface="Century Gothic" panose="020B0502020202020204" pitchFamily="34" charset="0"/>
              </a:rPr>
              <a:t>区块链的分布式账本技术确保司法数据的不可篡改性，增强案件记录和判决的完整性，同时通过追溯机制提升司法过程的透明度和公正性，减少腐败风险，增强公众信任。</a:t>
            </a:r>
            <a:endParaRPr lang="en-US" altLang="zh-CN" sz="1050" dirty="0">
              <a:latin typeface="Century Gothic" panose="020B0502020202020204" pitchFamily="34" charset="0"/>
              <a:ea typeface="微软雅黑" panose="020B0503020204020204" pitchFamily="34" charset="-122"/>
              <a:sym typeface="Century Gothic" panose="020B0502020202020204" pitchFamily="34" charset="0"/>
            </a:endParaRPr>
          </a:p>
          <a:p>
            <a:pPr>
              <a:lnSpc>
                <a:spcPct val="150000"/>
              </a:lnSpc>
              <a:defRPr/>
            </a:pPr>
            <a:r>
              <a:rPr lang="zh-CN" altLang="en-US" sz="1100" b="1" dirty="0"/>
              <a:t>数据共享的安全性与隐私保护</a:t>
            </a:r>
            <a:endParaRPr lang="en-US" altLang="zh-CN" sz="1100" b="1" dirty="0"/>
          </a:p>
          <a:p>
            <a:pPr>
              <a:lnSpc>
                <a:spcPct val="150000"/>
              </a:lnSpc>
              <a:defRPr/>
            </a:pPr>
            <a:r>
              <a:rPr lang="zh-CN" altLang="en-US" sz="1050" dirty="0">
                <a:latin typeface="Century Gothic" panose="020B0502020202020204" pitchFamily="34" charset="0"/>
                <a:ea typeface="微软雅黑" panose="020B0503020204020204" pitchFamily="34" charset="-122"/>
                <a:sym typeface="Century Gothic" panose="020B0502020202020204" pitchFamily="34" charset="0"/>
              </a:rPr>
              <a:t>在司法数据共享中，结合区块链与隐私计算技术可以提升数据安全性和隐私保护，确保数据在共享过程中的完整性，防止泄露风险，实现“可用不可见”的数据使用。</a:t>
            </a:r>
            <a:endParaRPr lang="en-US" altLang="zh-CN" sz="1050" dirty="0">
              <a:latin typeface="Century Gothic" panose="020B0502020202020204" pitchFamily="34" charset="0"/>
              <a:ea typeface="微软雅黑" panose="020B0503020204020204" pitchFamily="34" charset="-122"/>
              <a:sym typeface="Century Gothic" panose="020B0502020202020204" pitchFamily="34" charset="0"/>
            </a:endParaRPr>
          </a:p>
          <a:p>
            <a:pPr>
              <a:lnSpc>
                <a:spcPct val="150000"/>
              </a:lnSpc>
              <a:defRPr/>
            </a:pPr>
            <a:r>
              <a:rPr lang="zh-CN" altLang="en-US" sz="1100" b="1" dirty="0"/>
              <a:t>智慧法院中的应用案例</a:t>
            </a:r>
            <a:endParaRPr lang="en-US" altLang="zh-CN" sz="1100" b="1" dirty="0"/>
          </a:p>
          <a:p>
            <a:pPr>
              <a:lnSpc>
                <a:spcPct val="150000"/>
              </a:lnSpc>
              <a:defRPr/>
            </a:pPr>
            <a:r>
              <a:rPr lang="zh-CN" altLang="en-US" sz="1050" dirty="0"/>
              <a:t>区块链技术在智慧法院中的应用包括保障诉讼服务全流程、验证电子卷宗的完整性，以及实现监狱与法院的跨链数据互认，提升了司法工作效率和透明度。</a:t>
            </a:r>
            <a:endParaRPr lang="en-US" altLang="zh-CN" sz="1050" dirty="0">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8" name="文本占位符 14">
            <a:extLst>
              <a:ext uri="{FF2B5EF4-FFF2-40B4-BE49-F238E27FC236}">
                <a16:creationId xmlns:a16="http://schemas.microsoft.com/office/drawing/2014/main" id="{0DE58861-58B9-C550-8198-DAA6E402CAE5}"/>
              </a:ext>
            </a:extLst>
          </p:cNvPr>
          <p:cNvSpPr txBox="1">
            <a:spLocks/>
          </p:cNvSpPr>
          <p:nvPr/>
        </p:nvSpPr>
        <p:spPr>
          <a:xfrm>
            <a:off x="460478" y="1126354"/>
            <a:ext cx="4751916" cy="397220"/>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司法透明与数据共享</a:t>
            </a:r>
          </a:p>
        </p:txBody>
      </p:sp>
      <p:sp>
        <p:nvSpPr>
          <p:cNvPr id="34" name="文本框 33">
            <a:extLst>
              <a:ext uri="{FF2B5EF4-FFF2-40B4-BE49-F238E27FC236}">
                <a16:creationId xmlns:a16="http://schemas.microsoft.com/office/drawing/2014/main" id="{669078C8-6C66-6DE0-14C0-BD74F00EC841}"/>
              </a:ext>
            </a:extLst>
          </p:cNvPr>
          <p:cNvSpPr txBox="1"/>
          <p:nvPr/>
        </p:nvSpPr>
        <p:spPr>
          <a:xfrm>
            <a:off x="460478" y="4434408"/>
            <a:ext cx="7848872" cy="376898"/>
          </a:xfrm>
          <a:prstGeom prst="rect">
            <a:avLst/>
          </a:prstGeom>
          <a:noFill/>
        </p:spPr>
        <p:txBody>
          <a:bodyPr wrap="square" rtlCol="0">
            <a:spAutoFit/>
          </a:bodyPr>
          <a:lstStyle/>
          <a:p>
            <a:pPr>
              <a:lnSpc>
                <a:spcPct val="150000"/>
              </a:lnSpc>
            </a:pPr>
            <a:r>
              <a:rPr lang="zh-CN" altLang="en-US" sz="1400" dirty="0"/>
              <a:t>区块链技术为提升司法透明度和实现安全数据共享提供了有效路径，促进了司法公正和社会信任。</a:t>
            </a:r>
          </a:p>
        </p:txBody>
      </p:sp>
      <p:pic>
        <p:nvPicPr>
          <p:cNvPr id="35" name="图片 34">
            <a:extLst>
              <a:ext uri="{FF2B5EF4-FFF2-40B4-BE49-F238E27FC236}">
                <a16:creationId xmlns:a16="http://schemas.microsoft.com/office/drawing/2014/main" id="{7E750382-52E7-E338-229F-1EA7D705AD31}"/>
              </a:ext>
            </a:extLst>
          </p:cNvPr>
          <p:cNvPicPr>
            <a:picLocks noChangeAspect="1"/>
          </p:cNvPicPr>
          <p:nvPr/>
        </p:nvPicPr>
        <p:blipFill rotWithShape="1">
          <a:blip r:embed="rId3"/>
          <a:srcRect t="1463" r="347" b="796"/>
          <a:stretch/>
        </p:blipFill>
        <p:spPr bwMode="auto">
          <a:xfrm>
            <a:off x="5576261" y="1324964"/>
            <a:ext cx="3109121" cy="2326208"/>
          </a:xfrm>
          <a:prstGeom prst="rect">
            <a:avLst/>
          </a:prstGeom>
          <a:ln>
            <a:noFill/>
          </a:ln>
          <a:extLst>
            <a:ext uri="{53640926-AAD7-44D8-BBD7-CCE9431645EC}">
              <a14:shadowObscured xmlns:a14="http://schemas.microsoft.com/office/drawing/2010/main"/>
            </a:ext>
          </a:extLst>
        </p:spPr>
      </p:pic>
      <p:sp>
        <p:nvSpPr>
          <p:cNvPr id="12" name="文本框 11">
            <a:extLst>
              <a:ext uri="{FF2B5EF4-FFF2-40B4-BE49-F238E27FC236}">
                <a16:creationId xmlns:a16="http://schemas.microsoft.com/office/drawing/2014/main" id="{4A91DD9C-5B7A-4152-AEDC-FD9D7C5ABF62}"/>
              </a:ext>
            </a:extLst>
          </p:cNvPr>
          <p:cNvSpPr txBox="1"/>
          <p:nvPr/>
        </p:nvSpPr>
        <p:spPr>
          <a:xfrm>
            <a:off x="5576261" y="3724916"/>
            <a:ext cx="3109122" cy="230832"/>
          </a:xfrm>
          <a:prstGeom prst="rect">
            <a:avLst/>
          </a:prstGeom>
          <a:noFill/>
        </p:spPr>
        <p:txBody>
          <a:bodyPr wrap="square">
            <a:spAutoFit/>
          </a:bodyPr>
          <a:lstStyle/>
          <a:p>
            <a:pPr algn="ctr"/>
            <a:r>
              <a:rPr lang="zh-CN" altLang="zh-CN" sz="900" dirty="0">
                <a:effectLst/>
                <a:ea typeface="楷体" panose="02010609060101010101" pitchFamily="49" charset="-122"/>
                <a:cs typeface="Times New Roman" panose="02020603050405020304" pitchFamily="18" charset="0"/>
              </a:rPr>
              <a:t>区块链智慧司法总体架构图</a:t>
            </a:r>
            <a:endParaRPr lang="zh-CN" altLang="en-US" sz="900" dirty="0"/>
          </a:p>
        </p:txBody>
      </p:sp>
      <p:grpSp>
        <p:nvGrpSpPr>
          <p:cNvPr id="13" name="组合 12">
            <a:extLst>
              <a:ext uri="{FF2B5EF4-FFF2-40B4-BE49-F238E27FC236}">
                <a16:creationId xmlns:a16="http://schemas.microsoft.com/office/drawing/2014/main" id="{60F4B91D-DD47-4E20-9988-049360F0C0D0}"/>
              </a:ext>
            </a:extLst>
          </p:cNvPr>
          <p:cNvGrpSpPr/>
          <p:nvPr/>
        </p:nvGrpSpPr>
        <p:grpSpPr>
          <a:xfrm>
            <a:off x="7812360" y="123478"/>
            <a:ext cx="1204616" cy="342538"/>
            <a:chOff x="7524328" y="124886"/>
            <a:chExt cx="1492649" cy="424442"/>
          </a:xfrm>
        </p:grpSpPr>
        <p:pic>
          <p:nvPicPr>
            <p:cNvPr id="14" name="Picture 2">
              <a:extLst>
                <a:ext uri="{FF2B5EF4-FFF2-40B4-BE49-F238E27FC236}">
                  <a16:creationId xmlns:a16="http://schemas.microsoft.com/office/drawing/2014/main" id="{E52852B7-41FB-453C-84CE-049C0631AD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151EE737-D77D-431B-92F8-00BC39BF9C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4794167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0" name="Freeform 23"/>
          <p:cNvSpPr>
            <a:spLocks noEditPoints="1"/>
          </p:cNvSpPr>
          <p:nvPr/>
        </p:nvSpPr>
        <p:spPr bwMode="auto">
          <a:xfrm>
            <a:off x="694389" y="3584590"/>
            <a:ext cx="406967" cy="329038"/>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rgbClr val="002776"/>
          </a:solidFill>
          <a:ln>
            <a:noFill/>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11" name="Freeform 24"/>
          <p:cNvSpPr>
            <a:spLocks noEditPoints="1"/>
          </p:cNvSpPr>
          <p:nvPr/>
        </p:nvSpPr>
        <p:spPr bwMode="auto">
          <a:xfrm>
            <a:off x="761928" y="1299228"/>
            <a:ext cx="271889" cy="398309"/>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rgbClr val="002776"/>
          </a:solidFill>
          <a:ln>
            <a:noFill/>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12" name="Freeform 25"/>
          <p:cNvSpPr>
            <a:spLocks noEditPoints="1"/>
          </p:cNvSpPr>
          <p:nvPr/>
        </p:nvSpPr>
        <p:spPr bwMode="auto">
          <a:xfrm>
            <a:off x="761929" y="2467898"/>
            <a:ext cx="287476" cy="34808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rgbClr val="002776"/>
          </a:solidFill>
          <a:ln>
            <a:noFill/>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13" name="TextBox 112"/>
          <p:cNvSpPr txBox="1"/>
          <p:nvPr/>
        </p:nvSpPr>
        <p:spPr>
          <a:xfrm>
            <a:off x="1418307" y="1876875"/>
            <a:ext cx="138564" cy="346249"/>
          </a:xfrm>
          <a:prstGeom prst="rect">
            <a:avLst/>
          </a:prstGeom>
          <a:noFill/>
        </p:spPr>
        <p:txBody>
          <a:bodyPr wrap="none" lIns="68580" tIns="34290" rIns="68580" bIns="34290" rtlCol="0">
            <a:spAutoFit/>
          </a:bodyPr>
          <a:lstStyle/>
          <a:p>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nvGrpSpPr>
          <p:cNvPr id="114" name="Group 13"/>
          <p:cNvGrpSpPr/>
          <p:nvPr/>
        </p:nvGrpSpPr>
        <p:grpSpPr>
          <a:xfrm>
            <a:off x="1133565" y="1159543"/>
            <a:ext cx="2665007" cy="853001"/>
            <a:chOff x="1940772" y="2223696"/>
            <a:chExt cx="3553342" cy="1137329"/>
          </a:xfrm>
        </p:grpSpPr>
        <p:sp>
          <p:nvSpPr>
            <p:cNvPr id="115" name="TextBox 114"/>
            <p:cNvSpPr txBox="1"/>
            <p:nvPr/>
          </p:nvSpPr>
          <p:spPr>
            <a:xfrm>
              <a:off x="1940772" y="2223696"/>
              <a:ext cx="3118802" cy="502272"/>
            </a:xfrm>
            <a:prstGeom prst="rect">
              <a:avLst/>
            </a:prstGeom>
            <a:noFill/>
          </p:spPr>
          <p:txBody>
            <a:bodyPr wrap="none" rtlCol="0">
              <a:spAutoFit/>
            </a:bodyPr>
            <a:lstStyle/>
            <a:p>
              <a:pPr>
                <a:lnSpc>
                  <a:spcPct val="150000"/>
                </a:lnSpc>
              </a:pPr>
              <a:r>
                <a:rPr lang="zh-CN" altLang="en-US" sz="1400" b="1"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智能合约的基本概念与功能</a:t>
              </a:r>
              <a:endParaRPr lang="en-GB" sz="1400" b="1"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16" name="Rectangle 12"/>
            <p:cNvSpPr/>
            <p:nvPr/>
          </p:nvSpPr>
          <p:spPr>
            <a:xfrm>
              <a:off x="1940772" y="2717091"/>
              <a:ext cx="3553342" cy="643934"/>
            </a:xfrm>
            <a:prstGeom prst="rect">
              <a:avLst/>
            </a:prstGeom>
          </p:spPr>
          <p:txBody>
            <a:bodyPr wrap="square">
              <a:spAutoFit/>
            </a:bodyPr>
            <a:lstStyle/>
            <a:p>
              <a:pPr>
                <a:lnSpc>
                  <a:spcPct val="150000"/>
                </a:lnSpc>
              </a:pP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智能合约是基于代码的自动化协议，能够在特定条件下无需第三方介入地自动执行合同条款。</a:t>
              </a:r>
            </a:p>
          </p:txBody>
        </p:sp>
      </p:grpSp>
      <p:grpSp>
        <p:nvGrpSpPr>
          <p:cNvPr id="32" name="组合 31"/>
          <p:cNvGrpSpPr/>
          <p:nvPr/>
        </p:nvGrpSpPr>
        <p:grpSpPr>
          <a:xfrm>
            <a:off x="0" y="294496"/>
            <a:ext cx="3839676" cy="477054"/>
            <a:chOff x="0" y="294496"/>
            <a:chExt cx="3839676" cy="477054"/>
          </a:xfrm>
        </p:grpSpPr>
        <p:sp>
          <p:nvSpPr>
            <p:cNvPr id="34" name="矩形 33"/>
            <p:cNvSpPr/>
            <p:nvPr/>
          </p:nvSpPr>
          <p:spPr>
            <a:xfrm flipH="1">
              <a:off x="2327508" y="699542"/>
              <a:ext cx="1512168" cy="72008"/>
            </a:xfrm>
            <a:prstGeom prst="rect">
              <a:avLst/>
            </a:prstGeom>
            <a:solidFill>
              <a:srgbClr val="002776"/>
            </a:solidFill>
            <a:ln w="12700">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35" name="直接连接符 34"/>
            <p:cNvCxnSpPr/>
            <p:nvPr/>
          </p:nvCxnSpPr>
          <p:spPr>
            <a:xfrm flipH="1">
              <a:off x="0" y="771550"/>
              <a:ext cx="3460565"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428105" y="294496"/>
              <a:ext cx="1467068" cy="477054"/>
            </a:xfrm>
            <a:prstGeom prst="rect">
              <a:avLst/>
            </a:prstGeom>
          </p:spPr>
          <p:txBody>
            <a:bodyPr wrap="none">
              <a:spAutoFit/>
            </a:bodyPr>
            <a:lstStyle/>
            <a:p>
              <a:pPr algn="ctr"/>
              <a:r>
                <a:rPr lang="zh-CN" altLang="en-US" sz="25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项目调研</a:t>
              </a:r>
            </a:p>
          </p:txBody>
        </p:sp>
      </p:grpSp>
      <p:grpSp>
        <p:nvGrpSpPr>
          <p:cNvPr id="3" name="Group 13">
            <a:extLst>
              <a:ext uri="{FF2B5EF4-FFF2-40B4-BE49-F238E27FC236}">
                <a16:creationId xmlns:a16="http://schemas.microsoft.com/office/drawing/2014/main" id="{2CACEC02-5218-3DEC-277A-4519524A7809}"/>
              </a:ext>
            </a:extLst>
          </p:cNvPr>
          <p:cNvGrpSpPr/>
          <p:nvPr/>
        </p:nvGrpSpPr>
        <p:grpSpPr>
          <a:xfrm>
            <a:off x="1133565" y="2326468"/>
            <a:ext cx="2665007" cy="1042496"/>
            <a:chOff x="1940772" y="2248034"/>
            <a:chExt cx="3553342" cy="1389988"/>
          </a:xfrm>
        </p:grpSpPr>
        <p:sp>
          <p:nvSpPr>
            <p:cNvPr id="4" name="TextBox 114">
              <a:extLst>
                <a:ext uri="{FF2B5EF4-FFF2-40B4-BE49-F238E27FC236}">
                  <a16:creationId xmlns:a16="http://schemas.microsoft.com/office/drawing/2014/main" id="{8EB3DCEA-E5DF-48C1-BF3E-E9B9DB55B7F2}"/>
                </a:ext>
              </a:extLst>
            </p:cNvPr>
            <p:cNvSpPr txBox="1"/>
            <p:nvPr/>
          </p:nvSpPr>
          <p:spPr>
            <a:xfrm>
              <a:off x="1940772" y="2248034"/>
              <a:ext cx="3118802" cy="502272"/>
            </a:xfrm>
            <a:prstGeom prst="rect">
              <a:avLst/>
            </a:prstGeom>
            <a:noFill/>
          </p:spPr>
          <p:txBody>
            <a:bodyPr wrap="none" rtlCol="0">
              <a:spAutoFit/>
            </a:bodyPr>
            <a:lstStyle/>
            <a:p>
              <a:pPr>
                <a:lnSpc>
                  <a:spcPct val="150000"/>
                </a:lnSpc>
              </a:pPr>
              <a:r>
                <a:rPr lang="zh-CN" altLang="en-US" sz="1400" b="1"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智能合约的基本概念与功能</a:t>
              </a:r>
              <a:endParaRPr lang="en-GB" sz="1400" b="1"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5" name="Rectangle 12">
              <a:extLst>
                <a:ext uri="{FF2B5EF4-FFF2-40B4-BE49-F238E27FC236}">
                  <a16:creationId xmlns:a16="http://schemas.microsoft.com/office/drawing/2014/main" id="{B1081E77-E1DC-8A47-1BD2-120812135AEF}"/>
                </a:ext>
              </a:extLst>
            </p:cNvPr>
            <p:cNvSpPr/>
            <p:nvPr/>
          </p:nvSpPr>
          <p:spPr>
            <a:xfrm>
              <a:off x="1940772" y="2717091"/>
              <a:ext cx="3553342" cy="920931"/>
            </a:xfrm>
            <a:prstGeom prst="rect">
              <a:avLst/>
            </a:prstGeom>
          </p:spPr>
          <p:txBody>
            <a:bodyPr wrap="square">
              <a:spAutoFit/>
            </a:bodyPr>
            <a:lstStyle/>
            <a:p>
              <a:pPr>
                <a:lnSpc>
                  <a:spcPct val="150000"/>
                </a:lnSpc>
              </a:pP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智能合约通过区块链确保合同条款的透明和不可篡改，实现高效的自动化执行，适用于金融合约和保险理赔等场景。</a:t>
              </a:r>
            </a:p>
          </p:txBody>
        </p:sp>
      </p:grpSp>
      <p:grpSp>
        <p:nvGrpSpPr>
          <p:cNvPr id="6" name="Group 13">
            <a:extLst>
              <a:ext uri="{FF2B5EF4-FFF2-40B4-BE49-F238E27FC236}">
                <a16:creationId xmlns:a16="http://schemas.microsoft.com/office/drawing/2014/main" id="{A2718332-6222-8AB6-816E-7B5AD45981F0}"/>
              </a:ext>
            </a:extLst>
          </p:cNvPr>
          <p:cNvGrpSpPr/>
          <p:nvPr/>
        </p:nvGrpSpPr>
        <p:grpSpPr>
          <a:xfrm>
            <a:off x="1133565" y="3507854"/>
            <a:ext cx="2665007" cy="1037562"/>
            <a:chOff x="1940772" y="2254612"/>
            <a:chExt cx="3553342" cy="1383410"/>
          </a:xfrm>
        </p:grpSpPr>
        <p:sp>
          <p:nvSpPr>
            <p:cNvPr id="7" name="TextBox 114">
              <a:extLst>
                <a:ext uri="{FF2B5EF4-FFF2-40B4-BE49-F238E27FC236}">
                  <a16:creationId xmlns:a16="http://schemas.microsoft.com/office/drawing/2014/main" id="{E2330C5A-83DE-F755-46DF-640F0C949BDA}"/>
                </a:ext>
              </a:extLst>
            </p:cNvPr>
            <p:cNvSpPr txBox="1"/>
            <p:nvPr/>
          </p:nvSpPr>
          <p:spPr>
            <a:xfrm>
              <a:off x="1940772" y="2254612"/>
              <a:ext cx="3118802" cy="502272"/>
            </a:xfrm>
            <a:prstGeom prst="rect">
              <a:avLst/>
            </a:prstGeom>
            <a:noFill/>
          </p:spPr>
          <p:txBody>
            <a:bodyPr wrap="none" rtlCol="0">
              <a:spAutoFit/>
            </a:bodyPr>
            <a:lstStyle/>
            <a:p>
              <a:pPr>
                <a:lnSpc>
                  <a:spcPct val="150000"/>
                </a:lnSpc>
              </a:pPr>
              <a:r>
                <a:rPr lang="zh-CN" altLang="en-US" sz="1400" b="1"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智能合约的基本概念与功能</a:t>
              </a:r>
              <a:endParaRPr lang="en-GB" sz="1400" b="1"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8" name="Rectangle 12">
              <a:extLst>
                <a:ext uri="{FF2B5EF4-FFF2-40B4-BE49-F238E27FC236}">
                  <a16:creationId xmlns:a16="http://schemas.microsoft.com/office/drawing/2014/main" id="{43C8EE93-1EB6-FDD8-6979-9E008C36B88F}"/>
                </a:ext>
              </a:extLst>
            </p:cNvPr>
            <p:cNvSpPr/>
            <p:nvPr/>
          </p:nvSpPr>
          <p:spPr>
            <a:xfrm>
              <a:off x="1940772" y="2717091"/>
              <a:ext cx="3553342" cy="920931"/>
            </a:xfrm>
            <a:prstGeom prst="rect">
              <a:avLst/>
            </a:prstGeom>
          </p:spPr>
          <p:txBody>
            <a:bodyPr wrap="square">
              <a:spAutoFit/>
            </a:bodyPr>
            <a:lstStyle/>
            <a:p>
              <a:pPr>
                <a:lnSpc>
                  <a:spcPct val="150000"/>
                </a:lnSpc>
              </a:pP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智能合约在金融服务、供应链管理和身份验证等领域的应用，提升了透明度和效率，但也面临扩展性和隐私保护的挑战。</a:t>
              </a:r>
            </a:p>
          </p:txBody>
        </p:sp>
      </p:grpSp>
      <p:sp>
        <p:nvSpPr>
          <p:cNvPr id="9" name="矩形 8">
            <a:extLst>
              <a:ext uri="{FF2B5EF4-FFF2-40B4-BE49-F238E27FC236}">
                <a16:creationId xmlns:a16="http://schemas.microsoft.com/office/drawing/2014/main" id="{BA5FD420-5C25-0EAA-8C9C-360B5F23F35E}"/>
              </a:ext>
            </a:extLst>
          </p:cNvPr>
          <p:cNvSpPr/>
          <p:nvPr/>
        </p:nvSpPr>
        <p:spPr>
          <a:xfrm>
            <a:off x="4427984" y="771550"/>
            <a:ext cx="3582451" cy="498791"/>
          </a:xfrm>
          <a:prstGeom prst="rect">
            <a:avLst/>
          </a:prstGeom>
        </p:spPr>
        <p:txBody>
          <a:bodyPr wrap="square">
            <a:spAutoFit/>
          </a:bodyPr>
          <a:lstStyle/>
          <a:p>
            <a:pPr algn="r">
              <a:lnSpc>
                <a:spcPct val="150000"/>
              </a:lnSpc>
            </a:pPr>
            <a:r>
              <a:rPr lang="zh-CN" altLang="en-US" sz="2000"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智能合约在法律合同中的应用</a:t>
            </a:r>
          </a:p>
        </p:txBody>
      </p:sp>
      <p:pic>
        <p:nvPicPr>
          <p:cNvPr id="2" name="图片 1">
            <a:extLst>
              <a:ext uri="{FF2B5EF4-FFF2-40B4-BE49-F238E27FC236}">
                <a16:creationId xmlns:a16="http://schemas.microsoft.com/office/drawing/2014/main" id="{1213914F-5BA5-45A9-82A3-D8F09A094A5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36" b="89744" l="4091" r="90000">
                        <a14:foregroundMark x1="17727" y1="33974" x2="17727" y2="33974"/>
                        <a14:foregroundMark x1="19697" y1="45192" x2="19697" y2="45192"/>
                        <a14:foregroundMark x1="4091" y1="45192" x2="4091" y2="45192"/>
                        <a14:foregroundMark x1="5152" y1="34936" x2="5152" y2="34936"/>
                        <a14:foregroundMark x1="33333" y1="53205" x2="33333" y2="53205"/>
                        <a14:foregroundMark x1="80909" y1="50962" x2="80909" y2="50962"/>
                        <a14:foregroundMark x1="84394" y1="63141" x2="84394" y2="63141"/>
                        <a14:foregroundMark x1="90000" y1="53846" x2="90000" y2="53846"/>
                        <a14:foregroundMark x1="69091" y1="51282" x2="69091" y2="51282"/>
                        <a14:foregroundMark x1="49394" y1="44231" x2="49394" y2="44231"/>
                        <a14:foregroundMark x1="56818" y1="39423" x2="56818" y2="39423"/>
                      </a14:backgroundRemoval>
                    </a14:imgEffect>
                  </a14:imgLayer>
                </a14:imgProps>
              </a:ext>
            </a:extLst>
          </a:blip>
          <a:stretch>
            <a:fillRect/>
          </a:stretch>
        </p:blipFill>
        <p:spPr>
          <a:xfrm>
            <a:off x="4644008" y="1185859"/>
            <a:ext cx="3532694" cy="1670001"/>
          </a:xfrm>
          <a:prstGeom prst="rect">
            <a:avLst/>
          </a:prstGeom>
        </p:spPr>
      </p:pic>
      <p:sp>
        <p:nvSpPr>
          <p:cNvPr id="37" name="矩形 36">
            <a:extLst>
              <a:ext uri="{FF2B5EF4-FFF2-40B4-BE49-F238E27FC236}">
                <a16:creationId xmlns:a16="http://schemas.microsoft.com/office/drawing/2014/main" id="{F8D8E44A-FDA7-4684-88F4-6A6871DBD052}"/>
              </a:ext>
            </a:extLst>
          </p:cNvPr>
          <p:cNvSpPr/>
          <p:nvPr/>
        </p:nvSpPr>
        <p:spPr>
          <a:xfrm>
            <a:off x="4499993" y="2580130"/>
            <a:ext cx="1152128" cy="376834"/>
          </a:xfrm>
          <a:prstGeom prst="rect">
            <a:avLst/>
          </a:prstGeom>
        </p:spPr>
        <p:txBody>
          <a:bodyPr wrap="square">
            <a:spAutoFit/>
          </a:bodyPr>
          <a:lstStyle/>
          <a:p>
            <a:pPr algn="ctr">
              <a:lnSpc>
                <a:spcPct val="150000"/>
              </a:lnSpc>
            </a:pPr>
            <a:r>
              <a:rPr lang="zh-CN" altLang="en-US" sz="1400" dirty="0">
                <a:solidFill>
                  <a:srgbClr val="5A8F27"/>
                </a:solidFill>
                <a:latin typeface="Century Gothic" panose="020B0502020202020204" pitchFamily="34" charset="0"/>
                <a:ea typeface="微软雅黑" panose="020B0503020204020204" pitchFamily="34" charset="-122"/>
                <a:sym typeface="Century Gothic" panose="020B0502020202020204" pitchFamily="34" charset="0"/>
              </a:rPr>
              <a:t>签约</a:t>
            </a:r>
          </a:p>
        </p:txBody>
      </p:sp>
      <p:sp>
        <p:nvSpPr>
          <p:cNvPr id="38" name="矩形 37">
            <a:extLst>
              <a:ext uri="{FF2B5EF4-FFF2-40B4-BE49-F238E27FC236}">
                <a16:creationId xmlns:a16="http://schemas.microsoft.com/office/drawing/2014/main" id="{3463C455-F159-4CCD-AC3B-F0A4636FF54D}"/>
              </a:ext>
            </a:extLst>
          </p:cNvPr>
          <p:cNvSpPr/>
          <p:nvPr/>
        </p:nvSpPr>
        <p:spPr>
          <a:xfrm>
            <a:off x="5837825" y="2580130"/>
            <a:ext cx="1152128" cy="376834"/>
          </a:xfrm>
          <a:prstGeom prst="rect">
            <a:avLst/>
          </a:prstGeom>
        </p:spPr>
        <p:txBody>
          <a:bodyPr wrap="square">
            <a:spAutoFit/>
          </a:bodyPr>
          <a:lstStyle/>
          <a:p>
            <a:pPr algn="ctr">
              <a:lnSpc>
                <a:spcPct val="150000"/>
              </a:lnSpc>
            </a:pPr>
            <a:r>
              <a:rPr lang="zh-CN" altLang="en-US" sz="1400" dirty="0">
                <a:solidFill>
                  <a:srgbClr val="5A8F27"/>
                </a:solidFill>
                <a:latin typeface="Century Gothic" panose="020B0502020202020204" pitchFamily="34" charset="0"/>
                <a:ea typeface="微软雅黑" panose="020B0503020204020204" pitchFamily="34" charset="-122"/>
                <a:sym typeface="Century Gothic" panose="020B0502020202020204" pitchFamily="34" charset="0"/>
              </a:rPr>
              <a:t>智能合约</a:t>
            </a:r>
          </a:p>
        </p:txBody>
      </p:sp>
      <p:sp>
        <p:nvSpPr>
          <p:cNvPr id="39" name="矩形 38">
            <a:extLst>
              <a:ext uri="{FF2B5EF4-FFF2-40B4-BE49-F238E27FC236}">
                <a16:creationId xmlns:a16="http://schemas.microsoft.com/office/drawing/2014/main" id="{EDDE35DE-7282-42DB-96EC-EDDBCA3DA24B}"/>
              </a:ext>
            </a:extLst>
          </p:cNvPr>
          <p:cNvSpPr/>
          <p:nvPr/>
        </p:nvSpPr>
        <p:spPr>
          <a:xfrm>
            <a:off x="7053124" y="2580130"/>
            <a:ext cx="1152128" cy="376834"/>
          </a:xfrm>
          <a:prstGeom prst="rect">
            <a:avLst/>
          </a:prstGeom>
        </p:spPr>
        <p:txBody>
          <a:bodyPr wrap="square">
            <a:spAutoFit/>
          </a:bodyPr>
          <a:lstStyle/>
          <a:p>
            <a:pPr algn="ctr">
              <a:lnSpc>
                <a:spcPct val="150000"/>
              </a:lnSpc>
            </a:pPr>
            <a:r>
              <a:rPr lang="zh-CN" altLang="en-US" sz="1400" dirty="0">
                <a:solidFill>
                  <a:srgbClr val="5A8F27"/>
                </a:solidFill>
                <a:latin typeface="Century Gothic" panose="020B0502020202020204" pitchFamily="34" charset="0"/>
                <a:ea typeface="微软雅黑" panose="020B0503020204020204" pitchFamily="34" charset="-122"/>
                <a:sym typeface="Century Gothic" panose="020B0502020202020204" pitchFamily="34" charset="0"/>
              </a:rPr>
              <a:t>执行</a:t>
            </a:r>
          </a:p>
        </p:txBody>
      </p:sp>
      <p:grpSp>
        <p:nvGrpSpPr>
          <p:cNvPr id="40" name="组合 39">
            <a:extLst>
              <a:ext uri="{FF2B5EF4-FFF2-40B4-BE49-F238E27FC236}">
                <a16:creationId xmlns:a16="http://schemas.microsoft.com/office/drawing/2014/main" id="{03DB439D-E4B9-4504-8116-37B0D6FACE07}"/>
              </a:ext>
            </a:extLst>
          </p:cNvPr>
          <p:cNvGrpSpPr/>
          <p:nvPr/>
        </p:nvGrpSpPr>
        <p:grpSpPr>
          <a:xfrm>
            <a:off x="7812360" y="123478"/>
            <a:ext cx="1204616" cy="342538"/>
            <a:chOff x="7524328" y="124886"/>
            <a:chExt cx="1492649" cy="424442"/>
          </a:xfrm>
        </p:grpSpPr>
        <p:pic>
          <p:nvPicPr>
            <p:cNvPr id="41" name="Picture 2">
              <a:extLst>
                <a:ext uri="{FF2B5EF4-FFF2-40B4-BE49-F238E27FC236}">
                  <a16:creationId xmlns:a16="http://schemas.microsoft.com/office/drawing/2014/main" id="{CA6EEDAC-94E6-4FD4-A37C-6430456026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D3AD323B-AFBE-40DD-B78B-8DE1899646B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072C3DCB-016E-4DF2-B427-901C847CE660}"/>
              </a:ext>
            </a:extLst>
          </p:cNvPr>
          <p:cNvPicPr>
            <a:picLocks noChangeAspect="1"/>
          </p:cNvPicPr>
          <p:nvPr/>
        </p:nvPicPr>
        <p:blipFill>
          <a:blip r:embed="rId7"/>
          <a:stretch>
            <a:fillRect/>
          </a:stretch>
        </p:blipFill>
        <p:spPr>
          <a:xfrm>
            <a:off x="5115718" y="3163590"/>
            <a:ext cx="2589273" cy="1586564"/>
          </a:xfrm>
          <a:prstGeom prst="rect">
            <a:avLst/>
          </a:prstGeom>
        </p:spPr>
      </p:pic>
    </p:spTree>
    <p:extLst>
      <p:ext uri="{BB962C8B-B14F-4D97-AF65-F5344CB8AC3E}">
        <p14:creationId xmlns:p14="http://schemas.microsoft.com/office/powerpoint/2010/main" val="295750930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4101" t="22867" r="3213" b="22251"/>
          <a:stretch/>
        </p:blipFill>
        <p:spPr>
          <a:xfrm>
            <a:off x="108315" y="471583"/>
            <a:ext cx="8927370" cy="4200334"/>
          </a:xfrm>
          <a:prstGeom prst="rect">
            <a:avLst/>
          </a:prstGeom>
        </p:spPr>
      </p:pic>
      <p:grpSp>
        <p:nvGrpSpPr>
          <p:cNvPr id="8" name="组合 7"/>
          <p:cNvGrpSpPr/>
          <p:nvPr/>
        </p:nvGrpSpPr>
        <p:grpSpPr>
          <a:xfrm>
            <a:off x="413792" y="1707654"/>
            <a:ext cx="8316416" cy="2490188"/>
            <a:chOff x="413792" y="1779662"/>
            <a:chExt cx="8316416" cy="2490188"/>
          </a:xfrm>
        </p:grpSpPr>
        <p:sp>
          <p:nvSpPr>
            <p:cNvPr id="4" name="矩形 3"/>
            <p:cNvSpPr/>
            <p:nvPr/>
          </p:nvSpPr>
          <p:spPr>
            <a:xfrm>
              <a:off x="413792" y="1779662"/>
              <a:ext cx="8316416" cy="1764196"/>
            </a:xfrm>
            <a:prstGeom prst="rect">
              <a:avLst/>
            </a:prstGeom>
            <a:gradFill>
              <a:gsLst>
                <a:gs pos="50000">
                  <a:srgbClr val="FEFFFF"/>
                </a:gs>
                <a:gs pos="20000">
                  <a:srgbClr val="FCFEFF">
                    <a:alpha val="97000"/>
                  </a:srgbClr>
                </a:gs>
                <a:gs pos="0">
                  <a:schemeClr val="accent1">
                    <a:lumMod val="5000"/>
                    <a:lumOff val="95000"/>
                    <a:alpha val="50000"/>
                  </a:schemeClr>
                </a:gs>
                <a:gs pos="80000">
                  <a:schemeClr val="bg1"/>
                </a:gs>
                <a:gs pos="0">
                  <a:schemeClr val="bg1">
                    <a:alpha val="0"/>
                  </a:schemeClr>
                </a:gs>
                <a:gs pos="100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9" name="Picture 15">
              <a:extLst>
                <a:ext uri="{FF2B5EF4-FFF2-40B4-BE49-F238E27FC236}">
                  <a16:creationId xmlns:a16="http://schemas.microsoft.com/office/drawing/2014/main" id="{D3D01CBE-9095-4679-A562-980AE1A766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flipH="1">
              <a:off x="4209004" y="954526"/>
              <a:ext cx="725992" cy="5904656"/>
            </a:xfrm>
            <a:prstGeom prst="rect">
              <a:avLst/>
            </a:prstGeom>
          </p:spPr>
        </p:pic>
      </p:grpSp>
      <p:sp>
        <p:nvSpPr>
          <p:cNvPr id="6" name="文本框 5"/>
          <p:cNvSpPr txBox="1"/>
          <p:nvPr/>
        </p:nvSpPr>
        <p:spPr>
          <a:xfrm>
            <a:off x="3577177" y="987574"/>
            <a:ext cx="1989647" cy="707886"/>
          </a:xfrm>
          <a:prstGeom prst="rect">
            <a:avLst/>
          </a:prstGeom>
          <a:noFill/>
        </p:spPr>
        <p:txBody>
          <a:bodyPr wrap="none" rtlCol="0">
            <a:spAutoFit/>
          </a:bodyPr>
          <a:lstStyle/>
          <a:p>
            <a:pPr algn="ctr"/>
            <a:r>
              <a:rPr lang="en-US" altLang="zh-CN" sz="4000" b="1" dirty="0">
                <a:latin typeface="Century Gothic" panose="020B0502020202020204" pitchFamily="34" charset="0"/>
              </a:rPr>
              <a:t>Part  04</a:t>
            </a:r>
            <a:endParaRPr lang="zh-CN" altLang="en-US" sz="4000" b="1" dirty="0">
              <a:latin typeface="Century Gothic" panose="020B0502020202020204" pitchFamily="34" charset="0"/>
            </a:endParaRPr>
          </a:p>
        </p:txBody>
      </p:sp>
      <p:sp>
        <p:nvSpPr>
          <p:cNvPr id="21" name="文本占位符 10"/>
          <p:cNvSpPr txBox="1">
            <a:spLocks/>
          </p:cNvSpPr>
          <p:nvPr/>
        </p:nvSpPr>
        <p:spPr>
          <a:xfrm>
            <a:off x="2753756" y="1995686"/>
            <a:ext cx="3636488" cy="80671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分析与结论</a:t>
            </a:r>
          </a:p>
        </p:txBody>
      </p:sp>
      <p:sp>
        <p:nvSpPr>
          <p:cNvPr id="22" name="矩形 21"/>
          <p:cNvSpPr/>
          <p:nvPr/>
        </p:nvSpPr>
        <p:spPr>
          <a:xfrm>
            <a:off x="3203848" y="2802400"/>
            <a:ext cx="2736304" cy="326051"/>
          </a:xfrm>
          <a:prstGeom prst="rect">
            <a:avLst/>
          </a:prstGeom>
        </p:spPr>
        <p:txBody>
          <a:bodyPr wrap="square">
            <a:spAutoFit/>
          </a:bodyPr>
          <a:lstStyle/>
          <a:p>
            <a:pPr algn="ctr">
              <a:lnSpc>
                <a:spcPct val="120000"/>
              </a:lnSpc>
            </a:pPr>
            <a:r>
              <a:rPr lang="en-US" altLang="zh-CN" sz="1400" dirty="0">
                <a:latin typeface="Century Gothic" panose="020B0502020202020204" pitchFamily="34" charset="0"/>
                <a:sym typeface="Arial"/>
              </a:rPr>
              <a:t>Analysis and conclusions</a:t>
            </a:r>
          </a:p>
        </p:txBody>
      </p:sp>
      <p:sp>
        <p:nvSpPr>
          <p:cNvPr id="23" name="文本占位符 10"/>
          <p:cNvSpPr txBox="1">
            <a:spLocks/>
          </p:cNvSpPr>
          <p:nvPr/>
        </p:nvSpPr>
        <p:spPr>
          <a:xfrm>
            <a:off x="2859219" y="3914723"/>
            <a:ext cx="1435915"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r>
              <a:rPr lang="zh-CN" altLang="en-US" sz="1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调研分析</a:t>
            </a:r>
          </a:p>
        </p:txBody>
      </p:sp>
      <p:sp>
        <p:nvSpPr>
          <p:cNvPr id="26" name="文本占位符 10"/>
          <p:cNvSpPr txBox="1">
            <a:spLocks/>
          </p:cNvSpPr>
          <p:nvPr/>
        </p:nvSpPr>
        <p:spPr>
          <a:xfrm>
            <a:off x="5191773" y="3914723"/>
            <a:ext cx="1435915"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r>
              <a:rPr lang="zh-CN" altLang="en-US" sz="1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调研结论</a:t>
            </a:r>
          </a:p>
        </p:txBody>
      </p:sp>
      <p:grpSp>
        <p:nvGrpSpPr>
          <p:cNvPr id="11" name="组合 10">
            <a:extLst>
              <a:ext uri="{FF2B5EF4-FFF2-40B4-BE49-F238E27FC236}">
                <a16:creationId xmlns:a16="http://schemas.microsoft.com/office/drawing/2014/main" id="{80490E6D-C8CC-4E88-8D8A-BE620D2076C5}"/>
              </a:ext>
            </a:extLst>
          </p:cNvPr>
          <p:cNvGrpSpPr/>
          <p:nvPr/>
        </p:nvGrpSpPr>
        <p:grpSpPr>
          <a:xfrm>
            <a:off x="7812360" y="123478"/>
            <a:ext cx="1204616" cy="342538"/>
            <a:chOff x="7524328" y="124886"/>
            <a:chExt cx="1492649" cy="424442"/>
          </a:xfrm>
        </p:grpSpPr>
        <p:pic>
          <p:nvPicPr>
            <p:cNvPr id="12" name="Picture 2">
              <a:extLst>
                <a:ext uri="{FF2B5EF4-FFF2-40B4-BE49-F238E27FC236}">
                  <a16:creationId xmlns:a16="http://schemas.microsoft.com/office/drawing/2014/main" id="{EAB5C1EF-6C94-4233-932A-8F0E1D3B5B6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C7F4BB01-B172-4EAC-8306-CAB31B0DE35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5188076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7" name="îSľíḍé"/>
          <p:cNvGrpSpPr/>
          <p:nvPr/>
        </p:nvGrpSpPr>
        <p:grpSpPr>
          <a:xfrm>
            <a:off x="2047246" y="2163147"/>
            <a:ext cx="5057392" cy="1331052"/>
            <a:chOff x="1835153" y="2146300"/>
            <a:chExt cx="8521693" cy="2242820"/>
          </a:xfrm>
        </p:grpSpPr>
        <p:sp>
          <p:nvSpPr>
            <p:cNvPr id="18" name="iş1íḑè"/>
            <p:cNvSpPr/>
            <p:nvPr/>
          </p:nvSpPr>
          <p:spPr>
            <a:xfrm rot="2280706" flipV="1">
              <a:off x="9788808" y="3249867"/>
              <a:ext cx="568038" cy="1078759"/>
            </a:xfrm>
            <a:prstGeom prst="rect">
              <a:avLst/>
            </a:prstGeom>
            <a:solidFill>
              <a:srgbClr val="00277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9" name="ïšḷîḑé"/>
            <p:cNvSpPr/>
            <p:nvPr/>
          </p:nvSpPr>
          <p:spPr>
            <a:xfrm rot="19319294">
              <a:off x="1835153" y="3249867"/>
              <a:ext cx="568038" cy="1078759"/>
            </a:xfrm>
            <a:prstGeom prst="rect">
              <a:avLst/>
            </a:prstGeom>
            <a:solidFill>
              <a:srgbClr val="0070C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0" name="ïṩḷíḋè"/>
            <p:cNvSpPr/>
            <p:nvPr/>
          </p:nvSpPr>
          <p:spPr>
            <a:xfrm flipV="1">
              <a:off x="3982305" y="2146300"/>
              <a:ext cx="2468607" cy="2242820"/>
            </a:xfrm>
            <a:prstGeom prst="parallelogram">
              <a:avLst>
                <a:gd name="adj" fmla="val 78020"/>
              </a:avLst>
            </a:prstGeom>
            <a:solidFill>
              <a:srgbClr val="0070C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1" name="ï$ḷíde"/>
            <p:cNvSpPr/>
            <p:nvPr/>
          </p:nvSpPr>
          <p:spPr>
            <a:xfrm>
              <a:off x="2229838" y="2146300"/>
              <a:ext cx="2468607" cy="2242820"/>
            </a:xfrm>
            <a:prstGeom prst="parallelogram">
              <a:avLst>
                <a:gd name="adj" fmla="val 78020"/>
              </a:avLst>
            </a:prstGeom>
            <a:solidFill>
              <a:srgbClr val="00277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2" name="íşļíḍé"/>
            <p:cNvSpPr/>
            <p:nvPr/>
          </p:nvSpPr>
          <p:spPr>
            <a:xfrm flipV="1">
              <a:off x="7487239" y="2146300"/>
              <a:ext cx="2468607" cy="2242820"/>
            </a:xfrm>
            <a:prstGeom prst="parallelogram">
              <a:avLst>
                <a:gd name="adj" fmla="val 78020"/>
              </a:avLst>
            </a:prstGeom>
            <a:solidFill>
              <a:srgbClr val="0070C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3" name="iśḻîḋê"/>
            <p:cNvSpPr/>
            <p:nvPr/>
          </p:nvSpPr>
          <p:spPr>
            <a:xfrm>
              <a:off x="5734772" y="2146300"/>
              <a:ext cx="2468607" cy="2242820"/>
            </a:xfrm>
            <a:prstGeom prst="parallelogram">
              <a:avLst>
                <a:gd name="adj" fmla="val 78020"/>
              </a:avLst>
            </a:prstGeom>
            <a:solidFill>
              <a:srgbClr val="00277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27" name="组合 26"/>
          <p:cNvGrpSpPr/>
          <p:nvPr/>
        </p:nvGrpSpPr>
        <p:grpSpPr>
          <a:xfrm>
            <a:off x="596594" y="3657680"/>
            <a:ext cx="2401592" cy="837183"/>
            <a:chOff x="772467" y="2349127"/>
            <a:chExt cx="4566785" cy="1116244"/>
          </a:xfrm>
        </p:grpSpPr>
        <p:sp>
          <p:nvSpPr>
            <p:cNvPr id="28" name="文本框 29"/>
            <p:cNvSpPr txBox="1"/>
            <p:nvPr/>
          </p:nvSpPr>
          <p:spPr>
            <a:xfrm>
              <a:off x="971818" y="2349127"/>
              <a:ext cx="4131399" cy="502275"/>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1400" b="1" dirty="0">
                  <a:latin typeface="Century Gothic" panose="020B0502020202020204" pitchFamily="34" charset="0"/>
                  <a:ea typeface="微软雅黑" panose="020B0503020204020204" pitchFamily="34" charset="-122"/>
                  <a:sym typeface="Century Gothic" panose="020B0502020202020204" pitchFamily="34" charset="0"/>
                </a:rPr>
                <a:t>技术实现的可行性分析</a:t>
              </a:r>
            </a:p>
          </p:txBody>
        </p:sp>
        <p:sp>
          <p:nvSpPr>
            <p:cNvPr id="29" name="文本框 30"/>
            <p:cNvSpPr txBox="1"/>
            <p:nvPr/>
          </p:nvSpPr>
          <p:spPr>
            <a:xfrm>
              <a:off x="772467" y="2821435"/>
              <a:ext cx="4566785" cy="643936"/>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区块链在刑事司法领域的应用具有理论可行性，特别是联盟链更符合该领域的管理需求。</a:t>
              </a:r>
              <a:endParaRPr lang="en-US" altLang="zh-CN" sz="900" dirty="0">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39" name="组合 38"/>
          <p:cNvGrpSpPr/>
          <p:nvPr/>
        </p:nvGrpSpPr>
        <p:grpSpPr>
          <a:xfrm>
            <a:off x="0" y="294496"/>
            <a:ext cx="3839676" cy="477054"/>
            <a:chOff x="0" y="294496"/>
            <a:chExt cx="3839676" cy="477054"/>
          </a:xfrm>
        </p:grpSpPr>
        <p:sp>
          <p:nvSpPr>
            <p:cNvPr id="40" name="矩形 39"/>
            <p:cNvSpPr/>
            <p:nvPr/>
          </p:nvSpPr>
          <p:spPr>
            <a:xfrm flipH="1">
              <a:off x="2327508" y="699542"/>
              <a:ext cx="1512168" cy="72008"/>
            </a:xfrm>
            <a:prstGeom prst="rect">
              <a:avLst/>
            </a:prstGeom>
            <a:solidFill>
              <a:srgbClr val="002776"/>
            </a:solidFill>
            <a:ln w="12700">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41" name="直接连接符 40"/>
            <p:cNvCxnSpPr/>
            <p:nvPr/>
          </p:nvCxnSpPr>
          <p:spPr>
            <a:xfrm flipH="1">
              <a:off x="0" y="771550"/>
              <a:ext cx="3460565"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267807" y="294496"/>
              <a:ext cx="1787669" cy="477054"/>
            </a:xfrm>
            <a:prstGeom prst="rect">
              <a:avLst/>
            </a:prstGeom>
          </p:spPr>
          <p:txBody>
            <a:bodyPr wrap="none">
              <a:spAutoFit/>
            </a:bodyPr>
            <a:lstStyle/>
            <a:p>
              <a:pPr algn="ctr"/>
              <a:r>
                <a:rPr lang="zh-CN" altLang="en-US" sz="25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分析与结论</a:t>
              </a:r>
            </a:p>
          </p:txBody>
        </p:sp>
      </p:grpSp>
      <p:grpSp>
        <p:nvGrpSpPr>
          <p:cNvPr id="43" name="组合 42">
            <a:extLst>
              <a:ext uri="{FF2B5EF4-FFF2-40B4-BE49-F238E27FC236}">
                <a16:creationId xmlns:a16="http://schemas.microsoft.com/office/drawing/2014/main" id="{4C6DDA2A-9AF6-BEB2-7872-012158159636}"/>
              </a:ext>
            </a:extLst>
          </p:cNvPr>
          <p:cNvGrpSpPr/>
          <p:nvPr/>
        </p:nvGrpSpPr>
        <p:grpSpPr>
          <a:xfrm>
            <a:off x="3352986" y="3657680"/>
            <a:ext cx="2318040" cy="837183"/>
            <a:chOff x="851907" y="2349127"/>
            <a:chExt cx="4407906" cy="1116244"/>
          </a:xfrm>
        </p:grpSpPr>
        <p:sp>
          <p:nvSpPr>
            <p:cNvPr id="44" name="文本框 29">
              <a:extLst>
                <a:ext uri="{FF2B5EF4-FFF2-40B4-BE49-F238E27FC236}">
                  <a16:creationId xmlns:a16="http://schemas.microsoft.com/office/drawing/2014/main" id="{64DE0C16-8280-178C-CB4D-4B8316151AC4}"/>
                </a:ext>
              </a:extLst>
            </p:cNvPr>
            <p:cNvSpPr txBox="1"/>
            <p:nvPr/>
          </p:nvSpPr>
          <p:spPr>
            <a:xfrm>
              <a:off x="922411" y="2349127"/>
              <a:ext cx="4230212" cy="502275"/>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1400" b="1" dirty="0">
                  <a:latin typeface="Century Gothic" panose="020B0502020202020204" pitchFamily="34" charset="0"/>
                  <a:ea typeface="微软雅黑" panose="020B0503020204020204" pitchFamily="34" charset="-122"/>
                  <a:sym typeface="Century Gothic" panose="020B0502020202020204" pitchFamily="34" charset="0"/>
                </a:rPr>
                <a:t>安全性与隐私保护评估</a:t>
              </a:r>
            </a:p>
          </p:txBody>
        </p:sp>
        <p:sp>
          <p:nvSpPr>
            <p:cNvPr id="45" name="文本框 30">
              <a:extLst>
                <a:ext uri="{FF2B5EF4-FFF2-40B4-BE49-F238E27FC236}">
                  <a16:creationId xmlns:a16="http://schemas.microsoft.com/office/drawing/2014/main" id="{B1CC916F-32E6-8561-B6EA-CE4FBD458321}"/>
                </a:ext>
              </a:extLst>
            </p:cNvPr>
            <p:cNvSpPr txBox="1"/>
            <p:nvPr/>
          </p:nvSpPr>
          <p:spPr>
            <a:xfrm>
              <a:off x="851907" y="2821435"/>
              <a:ext cx="4407906" cy="643936"/>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区块链技术通过去中心化和不可篡改特性，为司法数据提供了安全存储和传输环境。</a:t>
              </a:r>
              <a:endParaRPr lang="en-US" altLang="zh-CN" sz="900" dirty="0">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46" name="组合 45">
            <a:extLst>
              <a:ext uri="{FF2B5EF4-FFF2-40B4-BE49-F238E27FC236}">
                <a16:creationId xmlns:a16="http://schemas.microsoft.com/office/drawing/2014/main" id="{886FE8AC-42E9-D735-E1B4-499781B0E9AC}"/>
              </a:ext>
            </a:extLst>
          </p:cNvPr>
          <p:cNvGrpSpPr/>
          <p:nvPr/>
        </p:nvGrpSpPr>
        <p:grpSpPr>
          <a:xfrm>
            <a:off x="5826614" y="3657683"/>
            <a:ext cx="2837736" cy="837180"/>
            <a:chOff x="357789" y="2349127"/>
            <a:chExt cx="5396141" cy="1116239"/>
          </a:xfrm>
        </p:grpSpPr>
        <p:sp>
          <p:nvSpPr>
            <p:cNvPr id="47" name="文本框 29">
              <a:extLst>
                <a:ext uri="{FF2B5EF4-FFF2-40B4-BE49-F238E27FC236}">
                  <a16:creationId xmlns:a16="http://schemas.microsoft.com/office/drawing/2014/main" id="{8A561D7B-DDF5-70E6-1B67-CCCBC6489434}"/>
                </a:ext>
              </a:extLst>
            </p:cNvPr>
            <p:cNvSpPr txBox="1"/>
            <p:nvPr/>
          </p:nvSpPr>
          <p:spPr>
            <a:xfrm>
              <a:off x="868818" y="2349127"/>
              <a:ext cx="4337399" cy="502275"/>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1400" b="1" dirty="0">
                  <a:latin typeface="Century Gothic" panose="020B0502020202020204" pitchFamily="34" charset="0"/>
                  <a:ea typeface="微软雅黑" panose="020B0503020204020204" pitchFamily="34" charset="-122"/>
                  <a:sym typeface="Century Gothic" panose="020B0502020202020204" pitchFamily="34" charset="0"/>
                </a:rPr>
                <a:t>应用效果与实际效益分析</a:t>
              </a:r>
            </a:p>
          </p:txBody>
        </p:sp>
        <p:sp>
          <p:nvSpPr>
            <p:cNvPr id="48" name="文本框 30">
              <a:extLst>
                <a:ext uri="{FF2B5EF4-FFF2-40B4-BE49-F238E27FC236}">
                  <a16:creationId xmlns:a16="http://schemas.microsoft.com/office/drawing/2014/main" id="{E235E600-97DF-81AD-6CE5-1B351539A2B6}"/>
                </a:ext>
              </a:extLst>
            </p:cNvPr>
            <p:cNvSpPr txBox="1"/>
            <p:nvPr/>
          </p:nvSpPr>
          <p:spPr>
            <a:xfrm>
              <a:off x="357789" y="2821429"/>
              <a:ext cx="5396141" cy="643937"/>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区块链技术显著提升了司法效率、增强了证据可信度、降低了成本，并提高了公众对司法系统的信任。</a:t>
              </a:r>
              <a:endParaRPr lang="en-US" altLang="zh-CN" sz="900" dirty="0">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49" name="组合 48">
            <a:extLst>
              <a:ext uri="{FF2B5EF4-FFF2-40B4-BE49-F238E27FC236}">
                <a16:creationId xmlns:a16="http://schemas.microsoft.com/office/drawing/2014/main" id="{F0724578-DD98-27DB-C9D2-6080BE489DBA}"/>
              </a:ext>
            </a:extLst>
          </p:cNvPr>
          <p:cNvGrpSpPr/>
          <p:nvPr/>
        </p:nvGrpSpPr>
        <p:grpSpPr>
          <a:xfrm>
            <a:off x="4786573" y="1017088"/>
            <a:ext cx="2367216" cy="1018108"/>
            <a:chOff x="786809" y="2596289"/>
            <a:chExt cx="4501417" cy="1357478"/>
          </a:xfrm>
        </p:grpSpPr>
        <p:sp>
          <p:nvSpPr>
            <p:cNvPr id="50" name="文本框 29">
              <a:extLst>
                <a:ext uri="{FF2B5EF4-FFF2-40B4-BE49-F238E27FC236}">
                  <a16:creationId xmlns:a16="http://schemas.microsoft.com/office/drawing/2014/main" id="{C1D912A6-5F54-C38F-5197-085C7FCEB2FE}"/>
                </a:ext>
              </a:extLst>
            </p:cNvPr>
            <p:cNvSpPr txBox="1"/>
            <p:nvPr/>
          </p:nvSpPr>
          <p:spPr>
            <a:xfrm>
              <a:off x="786809" y="2596289"/>
              <a:ext cx="4501417" cy="502275"/>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1400" b="1" dirty="0">
                  <a:latin typeface="Century Gothic" panose="020B0502020202020204" pitchFamily="34" charset="0"/>
                  <a:ea typeface="微软雅黑" panose="020B0503020204020204" pitchFamily="34" charset="-122"/>
                  <a:sym typeface="Century Gothic" panose="020B0502020202020204" pitchFamily="34" charset="0"/>
                </a:rPr>
                <a:t>技术适用性与推广潜力</a:t>
              </a:r>
            </a:p>
          </p:txBody>
        </p:sp>
        <p:sp>
          <p:nvSpPr>
            <p:cNvPr id="51" name="文本框 30">
              <a:extLst>
                <a:ext uri="{FF2B5EF4-FFF2-40B4-BE49-F238E27FC236}">
                  <a16:creationId xmlns:a16="http://schemas.microsoft.com/office/drawing/2014/main" id="{233DC33E-7ECF-48E8-491F-C607F5122ACA}"/>
                </a:ext>
              </a:extLst>
            </p:cNvPr>
            <p:cNvSpPr txBox="1"/>
            <p:nvPr/>
          </p:nvSpPr>
          <p:spPr>
            <a:xfrm>
              <a:off x="960422" y="3032831"/>
              <a:ext cx="4190876" cy="920936"/>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区块链在司法领域展现出良好的适用性和推广潜力，能够满足现代司法信息化需求，推动创新服务的发展。</a:t>
              </a:r>
              <a:endParaRPr lang="en-US" altLang="zh-CN" sz="900" dirty="0">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52" name="组合 51">
            <a:extLst>
              <a:ext uri="{FF2B5EF4-FFF2-40B4-BE49-F238E27FC236}">
                <a16:creationId xmlns:a16="http://schemas.microsoft.com/office/drawing/2014/main" id="{F1FAF6C6-F74B-79BA-A921-C293DAA6C7A4}"/>
              </a:ext>
            </a:extLst>
          </p:cNvPr>
          <p:cNvGrpSpPr/>
          <p:nvPr/>
        </p:nvGrpSpPr>
        <p:grpSpPr>
          <a:xfrm>
            <a:off x="2213312" y="1017089"/>
            <a:ext cx="2089210" cy="1018109"/>
            <a:chOff x="1069475" y="2492755"/>
            <a:chExt cx="3972770" cy="1357479"/>
          </a:xfrm>
        </p:grpSpPr>
        <p:sp>
          <p:nvSpPr>
            <p:cNvPr id="53" name="文本框 29">
              <a:extLst>
                <a:ext uri="{FF2B5EF4-FFF2-40B4-BE49-F238E27FC236}">
                  <a16:creationId xmlns:a16="http://schemas.microsoft.com/office/drawing/2014/main" id="{F1C01643-C5EF-98C6-3D4A-B3E31E0D0286}"/>
                </a:ext>
              </a:extLst>
            </p:cNvPr>
            <p:cNvSpPr txBox="1"/>
            <p:nvPr/>
          </p:nvSpPr>
          <p:spPr>
            <a:xfrm>
              <a:off x="1485866" y="2492755"/>
              <a:ext cx="3103302" cy="502275"/>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1400" b="1" dirty="0">
                  <a:latin typeface="Century Gothic" panose="020B0502020202020204" pitchFamily="34" charset="0"/>
                  <a:ea typeface="微软雅黑" panose="020B0503020204020204" pitchFamily="34" charset="-122"/>
                  <a:sym typeface="Century Gothic" panose="020B0502020202020204" pitchFamily="34" charset="0"/>
                </a:rPr>
                <a:t>风险与挑战评估</a:t>
              </a:r>
            </a:p>
          </p:txBody>
        </p:sp>
        <p:sp>
          <p:nvSpPr>
            <p:cNvPr id="54" name="文本框 30">
              <a:extLst>
                <a:ext uri="{FF2B5EF4-FFF2-40B4-BE49-F238E27FC236}">
                  <a16:creationId xmlns:a16="http://schemas.microsoft.com/office/drawing/2014/main" id="{D970F68C-7505-3894-E6D6-6B953F52F5FA}"/>
                </a:ext>
              </a:extLst>
            </p:cNvPr>
            <p:cNvSpPr txBox="1"/>
            <p:nvPr/>
          </p:nvSpPr>
          <p:spPr>
            <a:xfrm>
              <a:off x="1069475" y="2929298"/>
              <a:ext cx="3972770" cy="920936"/>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区块链虽提供了数据不可篡改性，但仍面临隐私保护和网络安全等挑战，需要结合多种技术手段进行应对。</a:t>
              </a:r>
              <a:endParaRPr lang="en-US" altLang="zh-CN" sz="900" dirty="0">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30" name="组合 29">
            <a:extLst>
              <a:ext uri="{FF2B5EF4-FFF2-40B4-BE49-F238E27FC236}">
                <a16:creationId xmlns:a16="http://schemas.microsoft.com/office/drawing/2014/main" id="{405DC48C-A1C5-4E7F-8676-A9AD45CCEFE9}"/>
              </a:ext>
            </a:extLst>
          </p:cNvPr>
          <p:cNvGrpSpPr/>
          <p:nvPr/>
        </p:nvGrpSpPr>
        <p:grpSpPr>
          <a:xfrm>
            <a:off x="7812360" y="123478"/>
            <a:ext cx="1204616" cy="342538"/>
            <a:chOff x="7524328" y="124886"/>
            <a:chExt cx="1492649" cy="424442"/>
          </a:xfrm>
        </p:grpSpPr>
        <p:pic>
          <p:nvPicPr>
            <p:cNvPr id="31" name="Picture 2">
              <a:extLst>
                <a:ext uri="{FF2B5EF4-FFF2-40B4-BE49-F238E27FC236}">
                  <a16:creationId xmlns:a16="http://schemas.microsoft.com/office/drawing/2014/main" id="{61E6F2BF-367D-448B-9C05-23F2F8931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514A6CE6-BDB5-48A3-8741-B333278864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0730842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菱形 2"/>
          <p:cNvSpPr/>
          <p:nvPr/>
        </p:nvSpPr>
        <p:spPr>
          <a:xfrm>
            <a:off x="3093244" y="1306175"/>
            <a:ext cx="2957513" cy="2957513"/>
          </a:xfrm>
          <a:prstGeom prst="diamond">
            <a:avLst/>
          </a:prstGeom>
          <a:noFill/>
          <a:ln>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 name="矩形: 圆角 3"/>
          <p:cNvSpPr/>
          <p:nvPr/>
        </p:nvSpPr>
        <p:spPr>
          <a:xfrm>
            <a:off x="3533167" y="1761705"/>
            <a:ext cx="755052" cy="755052"/>
          </a:xfrm>
          <a:prstGeom prst="roundRect">
            <a:avLst>
              <a:gd name="adj" fmla="val 0"/>
            </a:avLst>
          </a:prstGeom>
          <a:solidFill>
            <a:srgbClr val="002776"/>
          </a:solidFill>
          <a:ln>
            <a:noFill/>
          </a:ln>
          <a:effectLst>
            <a:outerShdw blurRad="50800" dist="38100" dir="2700000" algn="tl" rotWithShape="0">
              <a:prstClr val="black">
                <a:alpha val="40000"/>
              </a:prstClr>
            </a:outerShdw>
          </a:effectLst>
        </p:spPr>
        <p:txBody>
          <a:bodyPr vert="horz" wrap="square" lIns="68580" tIns="34290" rIns="68580" bIns="34290" numCol="1" anchor="ctr" anchorCtr="0" compatLnSpc="1">
            <a:prstTxWarp prst="textNoShape">
              <a:avLst/>
            </a:prstTxWarp>
          </a:bodyPr>
          <a:lstStyle/>
          <a:p>
            <a:pPr algn="ctr"/>
            <a:r>
              <a:rPr lang="en-US" altLang="zh-CN"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1</a:t>
            </a:r>
            <a:endParaRPr lang="zh-CN" altLang="en-US"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5" name="矩形: 圆角 4"/>
          <p:cNvSpPr/>
          <p:nvPr/>
        </p:nvSpPr>
        <p:spPr>
          <a:xfrm>
            <a:off x="4855781" y="1763101"/>
            <a:ext cx="755052" cy="755052"/>
          </a:xfrm>
          <a:prstGeom prst="roundRect">
            <a:avLst>
              <a:gd name="adj" fmla="val 0"/>
            </a:avLst>
          </a:prstGeom>
          <a:solidFill>
            <a:srgbClr val="002776"/>
          </a:solidFill>
          <a:ln>
            <a:noFill/>
          </a:ln>
          <a:effectLst>
            <a:outerShdw blurRad="50800" dist="38100" dir="2700000" algn="tl" rotWithShape="0">
              <a:prstClr val="black">
                <a:alpha val="40000"/>
              </a:prstClr>
            </a:outerShdw>
          </a:effectLst>
        </p:spPr>
        <p:txBody>
          <a:bodyPr vert="horz" wrap="square" lIns="68580" tIns="34290" rIns="68580" bIns="34290" numCol="1" anchor="ctr" anchorCtr="0" compatLnSpc="1">
            <a:prstTxWarp prst="textNoShape">
              <a:avLst/>
            </a:prstTxWarp>
          </a:bodyPr>
          <a:lstStyle/>
          <a:p>
            <a:pPr algn="ctr"/>
            <a:r>
              <a:rPr lang="en-US" altLang="zh-CN"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2</a:t>
            </a:r>
            <a:endParaRPr lang="zh-CN" altLang="en-US"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6" name="矩形: 圆角 5"/>
          <p:cNvSpPr/>
          <p:nvPr/>
        </p:nvSpPr>
        <p:spPr>
          <a:xfrm>
            <a:off x="3533167" y="3053106"/>
            <a:ext cx="755052" cy="755052"/>
          </a:xfrm>
          <a:prstGeom prst="roundRect">
            <a:avLst>
              <a:gd name="adj" fmla="val 0"/>
            </a:avLst>
          </a:prstGeom>
          <a:solidFill>
            <a:srgbClr val="002776"/>
          </a:solidFill>
          <a:ln>
            <a:noFill/>
          </a:ln>
          <a:effectLst>
            <a:outerShdw blurRad="50800" dist="38100" dir="2700000" algn="tl" rotWithShape="0">
              <a:prstClr val="black">
                <a:alpha val="40000"/>
              </a:prstClr>
            </a:outerShdw>
          </a:effectLst>
        </p:spPr>
        <p:txBody>
          <a:bodyPr vert="horz" wrap="square" lIns="68580" tIns="34290" rIns="68580" bIns="34290" numCol="1" anchor="ctr" anchorCtr="0" compatLnSpc="1">
            <a:prstTxWarp prst="textNoShape">
              <a:avLst/>
            </a:prstTxWarp>
          </a:bodyPr>
          <a:lstStyle/>
          <a:p>
            <a:pPr algn="ctr"/>
            <a:r>
              <a:rPr lang="en-US" altLang="zh-CN"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3</a:t>
            </a:r>
            <a:endParaRPr lang="zh-CN" altLang="en-US"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7" name="矩形: 圆角 6"/>
          <p:cNvSpPr/>
          <p:nvPr/>
        </p:nvSpPr>
        <p:spPr>
          <a:xfrm>
            <a:off x="4855781" y="3053106"/>
            <a:ext cx="755052" cy="755052"/>
          </a:xfrm>
          <a:prstGeom prst="roundRect">
            <a:avLst>
              <a:gd name="adj" fmla="val 0"/>
            </a:avLst>
          </a:prstGeom>
          <a:solidFill>
            <a:srgbClr val="002776"/>
          </a:solidFill>
          <a:ln>
            <a:noFill/>
          </a:ln>
          <a:effectLst>
            <a:outerShdw blurRad="50800" dist="38100" dir="2700000" algn="tl" rotWithShape="0">
              <a:prstClr val="black">
                <a:alpha val="40000"/>
              </a:prstClr>
            </a:outerShdw>
          </a:effectLst>
        </p:spPr>
        <p:txBody>
          <a:bodyPr vert="horz" wrap="square" lIns="68580" tIns="34290" rIns="68580" bIns="34290" numCol="1" anchor="ctr" anchorCtr="0" compatLnSpc="1">
            <a:prstTxWarp prst="textNoShape">
              <a:avLst/>
            </a:prstTxWarp>
          </a:bodyPr>
          <a:lstStyle/>
          <a:p>
            <a:pPr algn="ctr"/>
            <a:r>
              <a:rPr lang="en-US" altLang="zh-CN"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4</a:t>
            </a:r>
            <a:endParaRPr lang="zh-CN" altLang="en-US"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grpSp>
        <p:nvGrpSpPr>
          <p:cNvPr id="8" name="组合 7"/>
          <p:cNvGrpSpPr/>
          <p:nvPr/>
        </p:nvGrpSpPr>
        <p:grpSpPr>
          <a:xfrm>
            <a:off x="757711" y="1527192"/>
            <a:ext cx="2254277" cy="1157728"/>
            <a:chOff x="1353097" y="2301289"/>
            <a:chExt cx="3005703" cy="1543638"/>
          </a:xfrm>
        </p:grpSpPr>
        <p:sp>
          <p:nvSpPr>
            <p:cNvPr id="9" name="矩形 8"/>
            <p:cNvSpPr/>
            <p:nvPr/>
          </p:nvSpPr>
          <p:spPr>
            <a:xfrm>
              <a:off x="1353097" y="2758304"/>
              <a:ext cx="3005703" cy="1086623"/>
            </a:xfrm>
            <a:prstGeom prst="rect">
              <a:avLst/>
            </a:prstGeom>
          </p:spPr>
          <p:txBody>
            <a:bodyPr wrap="square">
              <a:spAutoFit/>
            </a:bodyPr>
            <a:lstStyle/>
            <a:p>
              <a:pPr>
                <a:lnSpc>
                  <a:spcPct val="120000"/>
                </a:lnSpc>
              </a:pPr>
              <a:r>
                <a:rPr lang="zh-CN" altLang="en-US" sz="1000" dirty="0">
                  <a:latin typeface="Century Gothic" panose="020B0502020202020204" pitchFamily="34" charset="0"/>
                  <a:ea typeface="微软雅黑" panose="020B0503020204020204" pitchFamily="34" charset="-122"/>
                  <a:sym typeface="Century Gothic" panose="020B0502020202020204" pitchFamily="34" charset="0"/>
                </a:rPr>
                <a:t>区块链通过去中心化和分布式存储提高数据可用性与抗篡改能力，确保司法证据的真实性和透明性，同时保护用户隐私，增强司法公信力。</a:t>
              </a:r>
            </a:p>
          </p:txBody>
        </p:sp>
        <p:sp>
          <p:nvSpPr>
            <p:cNvPr id="10" name="矩形 9"/>
            <p:cNvSpPr/>
            <p:nvPr/>
          </p:nvSpPr>
          <p:spPr>
            <a:xfrm>
              <a:off x="1353098" y="2301289"/>
              <a:ext cx="2811026" cy="430887"/>
            </a:xfrm>
            <a:prstGeom prst="rect">
              <a:avLst/>
            </a:prstGeom>
          </p:spPr>
          <p:txBody>
            <a:bodyPr wrap="none">
              <a:spAutoFit/>
            </a:bodyPr>
            <a:lstStyle/>
            <a:p>
              <a:r>
                <a:rPr lang="zh-CN" altLang="en-US" sz="1500" b="1" dirty="0">
                  <a:latin typeface="Century Gothic" panose="020B0502020202020204" pitchFamily="34" charset="0"/>
                  <a:ea typeface="微软雅黑" panose="020B0503020204020204" pitchFamily="34" charset="-122"/>
                  <a:sym typeface="Century Gothic" panose="020B0502020202020204" pitchFamily="34" charset="0"/>
                </a:rPr>
                <a:t>区块链技术的独特优势</a:t>
              </a:r>
            </a:p>
          </p:txBody>
        </p:sp>
      </p:grpSp>
      <p:grpSp>
        <p:nvGrpSpPr>
          <p:cNvPr id="11" name="组合 10"/>
          <p:cNvGrpSpPr/>
          <p:nvPr/>
        </p:nvGrpSpPr>
        <p:grpSpPr>
          <a:xfrm>
            <a:off x="6213268" y="1527192"/>
            <a:ext cx="2254277" cy="1342394"/>
            <a:chOff x="7955400" y="2301289"/>
            <a:chExt cx="3005703" cy="1789859"/>
          </a:xfrm>
        </p:grpSpPr>
        <p:sp>
          <p:nvSpPr>
            <p:cNvPr id="12" name="矩形 11"/>
            <p:cNvSpPr/>
            <p:nvPr/>
          </p:nvSpPr>
          <p:spPr>
            <a:xfrm>
              <a:off x="7955400" y="2758304"/>
              <a:ext cx="3005703" cy="1332844"/>
            </a:xfrm>
            <a:prstGeom prst="rect">
              <a:avLst/>
            </a:prstGeom>
          </p:spPr>
          <p:txBody>
            <a:bodyPr wrap="square">
              <a:spAutoFit/>
            </a:bodyPr>
            <a:lstStyle/>
            <a:p>
              <a:pPr>
                <a:lnSpc>
                  <a:spcPct val="120000"/>
                </a:lnSpc>
              </a:pPr>
              <a:r>
                <a:rPr lang="zh-CN" altLang="en-US" sz="1000" dirty="0">
                  <a:latin typeface="Century Gothic" panose="020B0502020202020204" pitchFamily="34" charset="0"/>
                  <a:ea typeface="微软雅黑" panose="020B0503020204020204" pitchFamily="34" charset="-122"/>
                  <a:sym typeface="Century Gothic" panose="020B0502020202020204" pitchFamily="34" charset="0"/>
                </a:rPr>
                <a:t>区块链在证据存储、专利保护、司法透明、智能合约执行、身份验证、案件流程管理、跨境法律合作和公证服务等方面发挥了重要作用，显著提升了效率与安全性。</a:t>
              </a:r>
            </a:p>
          </p:txBody>
        </p:sp>
        <p:sp>
          <p:nvSpPr>
            <p:cNvPr id="13" name="矩形 12"/>
            <p:cNvSpPr/>
            <p:nvPr/>
          </p:nvSpPr>
          <p:spPr>
            <a:xfrm>
              <a:off x="7955401" y="2301289"/>
              <a:ext cx="1785104" cy="430887"/>
            </a:xfrm>
            <a:prstGeom prst="rect">
              <a:avLst/>
            </a:prstGeom>
          </p:spPr>
          <p:txBody>
            <a:bodyPr wrap="none">
              <a:spAutoFit/>
            </a:bodyPr>
            <a:lstStyle/>
            <a:p>
              <a:r>
                <a:rPr lang="zh-CN" altLang="en-US" sz="1500" b="1" dirty="0">
                  <a:latin typeface="Century Gothic" panose="020B0502020202020204" pitchFamily="34" charset="0"/>
                  <a:ea typeface="微软雅黑" panose="020B0503020204020204" pitchFamily="34" charset="-122"/>
                  <a:sym typeface="Century Gothic" panose="020B0502020202020204" pitchFamily="34" charset="0"/>
                </a:rPr>
                <a:t>主要应用场景</a:t>
              </a:r>
            </a:p>
          </p:txBody>
        </p:sp>
      </p:grpSp>
      <p:grpSp>
        <p:nvGrpSpPr>
          <p:cNvPr id="14" name="组合 13"/>
          <p:cNvGrpSpPr/>
          <p:nvPr/>
        </p:nvGrpSpPr>
        <p:grpSpPr>
          <a:xfrm>
            <a:off x="757711" y="3053104"/>
            <a:ext cx="2254277" cy="1157728"/>
            <a:chOff x="1353097" y="4335841"/>
            <a:chExt cx="3005703" cy="1543638"/>
          </a:xfrm>
        </p:grpSpPr>
        <p:sp>
          <p:nvSpPr>
            <p:cNvPr id="15" name="矩形 14"/>
            <p:cNvSpPr/>
            <p:nvPr/>
          </p:nvSpPr>
          <p:spPr>
            <a:xfrm>
              <a:off x="1353097" y="4792856"/>
              <a:ext cx="3005703" cy="1086623"/>
            </a:xfrm>
            <a:prstGeom prst="rect">
              <a:avLst/>
            </a:prstGeom>
          </p:spPr>
          <p:txBody>
            <a:bodyPr wrap="square">
              <a:spAutoFit/>
            </a:bodyPr>
            <a:lstStyle/>
            <a:p>
              <a:pPr>
                <a:lnSpc>
                  <a:spcPct val="120000"/>
                </a:lnSpc>
              </a:pPr>
              <a:r>
                <a:rPr lang="zh-CN" altLang="en-US" sz="1000" dirty="0">
                  <a:latin typeface="Century Gothic" panose="020B0502020202020204" pitchFamily="34" charset="0"/>
                  <a:ea typeface="微软雅黑" panose="020B0503020204020204" pitchFamily="34" charset="-122"/>
                  <a:sym typeface="Century Gothic" panose="020B0502020202020204" pitchFamily="34" charset="0"/>
                </a:rPr>
                <a:t>区块链面临共识机制效率、智能合约安全、隐私保护和扩展性等挑战，需通过优化算法、加强安全审计和结合隐私计算等手段加以改进。</a:t>
              </a:r>
            </a:p>
          </p:txBody>
        </p:sp>
        <p:sp>
          <p:nvSpPr>
            <p:cNvPr id="16" name="矩形 15"/>
            <p:cNvSpPr/>
            <p:nvPr/>
          </p:nvSpPr>
          <p:spPr>
            <a:xfrm>
              <a:off x="1353098" y="4335841"/>
              <a:ext cx="2554546" cy="430887"/>
            </a:xfrm>
            <a:prstGeom prst="rect">
              <a:avLst/>
            </a:prstGeom>
          </p:spPr>
          <p:txBody>
            <a:bodyPr wrap="none">
              <a:spAutoFit/>
            </a:bodyPr>
            <a:lstStyle/>
            <a:p>
              <a:r>
                <a:rPr lang="zh-CN" altLang="en-US" sz="1500" b="1" dirty="0">
                  <a:latin typeface="Century Gothic" panose="020B0502020202020204" pitchFamily="34" charset="0"/>
                  <a:ea typeface="微软雅黑" panose="020B0503020204020204" pitchFamily="34" charset="-122"/>
                  <a:sym typeface="Century Gothic" panose="020B0502020202020204" pitchFamily="34" charset="0"/>
                </a:rPr>
                <a:t>技术挑战与改进方向</a:t>
              </a:r>
            </a:p>
          </p:txBody>
        </p:sp>
      </p:grpSp>
      <p:grpSp>
        <p:nvGrpSpPr>
          <p:cNvPr id="17" name="组合 16"/>
          <p:cNvGrpSpPr/>
          <p:nvPr/>
        </p:nvGrpSpPr>
        <p:grpSpPr>
          <a:xfrm>
            <a:off x="6213268" y="3053104"/>
            <a:ext cx="2254277" cy="1157728"/>
            <a:chOff x="7955400" y="4335841"/>
            <a:chExt cx="3005703" cy="1543638"/>
          </a:xfrm>
        </p:grpSpPr>
        <p:sp>
          <p:nvSpPr>
            <p:cNvPr id="18" name="矩形 17"/>
            <p:cNvSpPr/>
            <p:nvPr/>
          </p:nvSpPr>
          <p:spPr>
            <a:xfrm>
              <a:off x="7955400" y="4792856"/>
              <a:ext cx="3005703" cy="1086623"/>
            </a:xfrm>
            <a:prstGeom prst="rect">
              <a:avLst/>
            </a:prstGeom>
          </p:spPr>
          <p:txBody>
            <a:bodyPr wrap="square">
              <a:spAutoFit/>
            </a:bodyPr>
            <a:lstStyle/>
            <a:p>
              <a:pPr>
                <a:lnSpc>
                  <a:spcPct val="120000"/>
                </a:lnSpc>
              </a:pPr>
              <a:r>
                <a:rPr lang="zh-CN" altLang="en-US" sz="1000" dirty="0">
                  <a:latin typeface="Century Gothic" panose="020B0502020202020204" pitchFamily="34" charset="0"/>
                  <a:ea typeface="微软雅黑" panose="020B0503020204020204" pitchFamily="34" charset="-122"/>
                  <a:sym typeface="Century Gothic" panose="020B0502020202020204" pitchFamily="34" charset="0"/>
                </a:rPr>
                <a:t>政策的逐步支持为区块链在司法领域的应用提供了保障，预计其将成为司法信息化建设的关键技术，推动跨境协作，展现广泛的应用前景。</a:t>
              </a:r>
            </a:p>
          </p:txBody>
        </p:sp>
        <p:sp>
          <p:nvSpPr>
            <p:cNvPr id="19" name="矩形 18"/>
            <p:cNvSpPr/>
            <p:nvPr/>
          </p:nvSpPr>
          <p:spPr>
            <a:xfrm>
              <a:off x="7955401" y="4335841"/>
              <a:ext cx="2554546" cy="430887"/>
            </a:xfrm>
            <a:prstGeom prst="rect">
              <a:avLst/>
            </a:prstGeom>
          </p:spPr>
          <p:txBody>
            <a:bodyPr wrap="none">
              <a:spAutoFit/>
            </a:bodyPr>
            <a:lstStyle/>
            <a:p>
              <a:r>
                <a:rPr lang="zh-CN" altLang="en-US" sz="1500" b="1" dirty="0">
                  <a:latin typeface="Century Gothic" panose="020B0502020202020204" pitchFamily="34" charset="0"/>
                  <a:ea typeface="微软雅黑" panose="020B0503020204020204" pitchFamily="34" charset="-122"/>
                  <a:sym typeface="Century Gothic" panose="020B0502020202020204" pitchFamily="34" charset="0"/>
                </a:rPr>
                <a:t>政策支持与推广潜力</a:t>
              </a:r>
            </a:p>
          </p:txBody>
        </p:sp>
      </p:grpSp>
      <p:grpSp>
        <p:nvGrpSpPr>
          <p:cNvPr id="21" name="组合 20"/>
          <p:cNvGrpSpPr/>
          <p:nvPr/>
        </p:nvGrpSpPr>
        <p:grpSpPr>
          <a:xfrm>
            <a:off x="0" y="699542"/>
            <a:ext cx="3839676" cy="72008"/>
            <a:chOff x="0" y="699542"/>
            <a:chExt cx="3839676" cy="72008"/>
          </a:xfrm>
        </p:grpSpPr>
        <p:sp>
          <p:nvSpPr>
            <p:cNvPr id="22" name="矩形 21"/>
            <p:cNvSpPr/>
            <p:nvPr/>
          </p:nvSpPr>
          <p:spPr>
            <a:xfrm flipH="1">
              <a:off x="2327508" y="699542"/>
              <a:ext cx="1512168" cy="72008"/>
            </a:xfrm>
            <a:prstGeom prst="rect">
              <a:avLst/>
            </a:prstGeom>
            <a:solidFill>
              <a:srgbClr val="002776"/>
            </a:solidFill>
            <a:ln w="12700">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23" name="直接连接符 22"/>
            <p:cNvCxnSpPr/>
            <p:nvPr/>
          </p:nvCxnSpPr>
          <p:spPr>
            <a:xfrm flipH="1">
              <a:off x="0" y="771550"/>
              <a:ext cx="3460565"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grpSp>
      <p:sp>
        <p:nvSpPr>
          <p:cNvPr id="2" name="矩形 1">
            <a:extLst>
              <a:ext uri="{FF2B5EF4-FFF2-40B4-BE49-F238E27FC236}">
                <a16:creationId xmlns:a16="http://schemas.microsoft.com/office/drawing/2014/main" id="{9647A537-D508-4833-D07F-8EADAC59251B}"/>
              </a:ext>
            </a:extLst>
          </p:cNvPr>
          <p:cNvSpPr/>
          <p:nvPr/>
        </p:nvSpPr>
        <p:spPr>
          <a:xfrm>
            <a:off x="267807" y="294496"/>
            <a:ext cx="1787669" cy="477054"/>
          </a:xfrm>
          <a:prstGeom prst="rect">
            <a:avLst/>
          </a:prstGeom>
        </p:spPr>
        <p:txBody>
          <a:bodyPr wrap="none">
            <a:spAutoFit/>
          </a:bodyPr>
          <a:lstStyle/>
          <a:p>
            <a:pPr algn="ctr"/>
            <a:r>
              <a:rPr lang="zh-CN" altLang="en-US" sz="25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分析与结论</a:t>
            </a:r>
          </a:p>
        </p:txBody>
      </p:sp>
      <p:grpSp>
        <p:nvGrpSpPr>
          <p:cNvPr id="24" name="组合 23">
            <a:extLst>
              <a:ext uri="{FF2B5EF4-FFF2-40B4-BE49-F238E27FC236}">
                <a16:creationId xmlns:a16="http://schemas.microsoft.com/office/drawing/2014/main" id="{017EE452-BC7D-4F59-BB6B-95C9CB37B0FD}"/>
              </a:ext>
            </a:extLst>
          </p:cNvPr>
          <p:cNvGrpSpPr/>
          <p:nvPr/>
        </p:nvGrpSpPr>
        <p:grpSpPr>
          <a:xfrm>
            <a:off x="7812360" y="123478"/>
            <a:ext cx="1204616" cy="342538"/>
            <a:chOff x="7524328" y="124886"/>
            <a:chExt cx="1492649" cy="424442"/>
          </a:xfrm>
        </p:grpSpPr>
        <p:pic>
          <p:nvPicPr>
            <p:cNvPr id="25" name="Picture 2">
              <a:extLst>
                <a:ext uri="{FF2B5EF4-FFF2-40B4-BE49-F238E27FC236}">
                  <a16:creationId xmlns:a16="http://schemas.microsoft.com/office/drawing/2014/main" id="{A329CC00-E5A7-4483-9831-FF12C7A632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736AD8A0-7C90-4FF4-B36B-15DE054D93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6235714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DCDAB-53EE-227E-9729-2D05E5289883}"/>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EDC01BE8-CE23-E702-A5BF-0FF23B34B4EA}"/>
              </a:ext>
            </a:extLst>
          </p:cNvPr>
          <p:cNvPicPr>
            <a:picLocks noChangeAspect="1"/>
          </p:cNvPicPr>
          <p:nvPr/>
        </p:nvPicPr>
        <p:blipFill rotWithShape="1">
          <a:blip r:embed="rId3"/>
          <a:srcRect l="4101" t="22867" r="3213" b="22251"/>
          <a:stretch/>
        </p:blipFill>
        <p:spPr>
          <a:xfrm>
            <a:off x="108315" y="471583"/>
            <a:ext cx="8927370" cy="4200334"/>
          </a:xfrm>
          <a:prstGeom prst="rect">
            <a:avLst/>
          </a:prstGeom>
        </p:spPr>
      </p:pic>
      <p:grpSp>
        <p:nvGrpSpPr>
          <p:cNvPr id="8" name="组合 7">
            <a:extLst>
              <a:ext uri="{FF2B5EF4-FFF2-40B4-BE49-F238E27FC236}">
                <a16:creationId xmlns:a16="http://schemas.microsoft.com/office/drawing/2014/main" id="{F722D79E-28FD-CF67-703D-1A483F4D3C9F}"/>
              </a:ext>
            </a:extLst>
          </p:cNvPr>
          <p:cNvGrpSpPr/>
          <p:nvPr/>
        </p:nvGrpSpPr>
        <p:grpSpPr>
          <a:xfrm>
            <a:off x="413792" y="1707654"/>
            <a:ext cx="8316416" cy="2490188"/>
            <a:chOff x="413792" y="1779662"/>
            <a:chExt cx="8316416" cy="2490188"/>
          </a:xfrm>
        </p:grpSpPr>
        <p:sp>
          <p:nvSpPr>
            <p:cNvPr id="4" name="矩形 3">
              <a:extLst>
                <a:ext uri="{FF2B5EF4-FFF2-40B4-BE49-F238E27FC236}">
                  <a16:creationId xmlns:a16="http://schemas.microsoft.com/office/drawing/2014/main" id="{BBEBAFFC-19D3-4ADE-C613-0744ED2E93EF}"/>
                </a:ext>
              </a:extLst>
            </p:cNvPr>
            <p:cNvSpPr/>
            <p:nvPr/>
          </p:nvSpPr>
          <p:spPr>
            <a:xfrm>
              <a:off x="413792" y="1779662"/>
              <a:ext cx="8316416" cy="1764196"/>
            </a:xfrm>
            <a:prstGeom prst="rect">
              <a:avLst/>
            </a:prstGeom>
            <a:gradFill>
              <a:gsLst>
                <a:gs pos="50000">
                  <a:srgbClr val="FEFFFF"/>
                </a:gs>
                <a:gs pos="20000">
                  <a:srgbClr val="FCFEFF">
                    <a:alpha val="97000"/>
                  </a:srgbClr>
                </a:gs>
                <a:gs pos="0">
                  <a:schemeClr val="accent1">
                    <a:lumMod val="5000"/>
                    <a:lumOff val="95000"/>
                    <a:alpha val="50000"/>
                  </a:schemeClr>
                </a:gs>
                <a:gs pos="80000">
                  <a:schemeClr val="bg1"/>
                </a:gs>
                <a:gs pos="0">
                  <a:schemeClr val="bg1">
                    <a:alpha val="0"/>
                  </a:schemeClr>
                </a:gs>
                <a:gs pos="100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9" name="Picture 15">
              <a:extLst>
                <a:ext uri="{FF2B5EF4-FFF2-40B4-BE49-F238E27FC236}">
                  <a16:creationId xmlns:a16="http://schemas.microsoft.com/office/drawing/2014/main" id="{683EADF0-F0ED-B955-0A6B-194C21F979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flipH="1">
              <a:off x="4209004" y="954526"/>
              <a:ext cx="725992" cy="5904656"/>
            </a:xfrm>
            <a:prstGeom prst="rect">
              <a:avLst/>
            </a:prstGeom>
          </p:spPr>
        </p:pic>
      </p:grpSp>
      <p:sp>
        <p:nvSpPr>
          <p:cNvPr id="6" name="文本框 5">
            <a:extLst>
              <a:ext uri="{FF2B5EF4-FFF2-40B4-BE49-F238E27FC236}">
                <a16:creationId xmlns:a16="http://schemas.microsoft.com/office/drawing/2014/main" id="{881E80CD-2C24-AB89-918A-85548E5A06D1}"/>
              </a:ext>
            </a:extLst>
          </p:cNvPr>
          <p:cNvSpPr txBox="1"/>
          <p:nvPr/>
        </p:nvSpPr>
        <p:spPr>
          <a:xfrm>
            <a:off x="3577177" y="987574"/>
            <a:ext cx="1989647" cy="707886"/>
          </a:xfrm>
          <a:prstGeom prst="rect">
            <a:avLst/>
          </a:prstGeom>
          <a:noFill/>
        </p:spPr>
        <p:txBody>
          <a:bodyPr wrap="none" rtlCol="0">
            <a:spAutoFit/>
          </a:bodyPr>
          <a:lstStyle/>
          <a:p>
            <a:pPr algn="ctr"/>
            <a:r>
              <a:rPr lang="en-US" altLang="zh-CN" sz="4000" b="1" dirty="0">
                <a:latin typeface="Century Gothic" panose="020B0502020202020204" pitchFamily="34" charset="0"/>
              </a:rPr>
              <a:t>Part  05</a:t>
            </a:r>
            <a:endParaRPr lang="zh-CN" altLang="en-US" sz="4000" b="1" dirty="0">
              <a:latin typeface="Century Gothic" panose="020B0502020202020204" pitchFamily="34" charset="0"/>
            </a:endParaRPr>
          </a:p>
        </p:txBody>
      </p:sp>
      <p:sp>
        <p:nvSpPr>
          <p:cNvPr id="21" name="文本占位符 10">
            <a:extLst>
              <a:ext uri="{FF2B5EF4-FFF2-40B4-BE49-F238E27FC236}">
                <a16:creationId xmlns:a16="http://schemas.microsoft.com/office/drawing/2014/main" id="{4B864E10-B1D6-6C16-3CB6-9BED37A0C03D}"/>
              </a:ext>
            </a:extLst>
          </p:cNvPr>
          <p:cNvSpPr txBox="1">
            <a:spLocks/>
          </p:cNvSpPr>
          <p:nvPr/>
        </p:nvSpPr>
        <p:spPr>
          <a:xfrm>
            <a:off x="2753756" y="1995686"/>
            <a:ext cx="3636488" cy="80671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参考文献</a:t>
            </a:r>
          </a:p>
        </p:txBody>
      </p:sp>
      <p:sp>
        <p:nvSpPr>
          <p:cNvPr id="22" name="矩形 21">
            <a:extLst>
              <a:ext uri="{FF2B5EF4-FFF2-40B4-BE49-F238E27FC236}">
                <a16:creationId xmlns:a16="http://schemas.microsoft.com/office/drawing/2014/main" id="{704D6B87-E227-3A1E-8287-8D8396D46B64}"/>
              </a:ext>
            </a:extLst>
          </p:cNvPr>
          <p:cNvSpPr/>
          <p:nvPr/>
        </p:nvSpPr>
        <p:spPr>
          <a:xfrm>
            <a:off x="3203848" y="2802400"/>
            <a:ext cx="2736304" cy="326051"/>
          </a:xfrm>
          <a:prstGeom prst="rect">
            <a:avLst/>
          </a:prstGeom>
        </p:spPr>
        <p:txBody>
          <a:bodyPr wrap="square">
            <a:spAutoFit/>
          </a:bodyPr>
          <a:lstStyle/>
          <a:p>
            <a:pPr algn="ctr">
              <a:lnSpc>
                <a:spcPct val="120000"/>
              </a:lnSpc>
            </a:pPr>
            <a:r>
              <a:rPr lang="en-US" altLang="zh-CN" sz="1400" dirty="0">
                <a:latin typeface="Century Gothic" panose="020B0502020202020204" pitchFamily="34" charset="0"/>
                <a:sym typeface="Arial"/>
              </a:rPr>
              <a:t>Bibliography</a:t>
            </a:r>
          </a:p>
        </p:txBody>
      </p:sp>
      <p:grpSp>
        <p:nvGrpSpPr>
          <p:cNvPr id="9" name="组合 8">
            <a:extLst>
              <a:ext uri="{FF2B5EF4-FFF2-40B4-BE49-F238E27FC236}">
                <a16:creationId xmlns:a16="http://schemas.microsoft.com/office/drawing/2014/main" id="{8D3EFBCC-B53B-494E-9FF7-933960C72C57}"/>
              </a:ext>
            </a:extLst>
          </p:cNvPr>
          <p:cNvGrpSpPr/>
          <p:nvPr/>
        </p:nvGrpSpPr>
        <p:grpSpPr>
          <a:xfrm>
            <a:off x="7812360" y="123478"/>
            <a:ext cx="1204616" cy="342538"/>
            <a:chOff x="7524328" y="124886"/>
            <a:chExt cx="1492649" cy="424442"/>
          </a:xfrm>
        </p:grpSpPr>
        <p:pic>
          <p:nvPicPr>
            <p:cNvPr id="10" name="Picture 2">
              <a:extLst>
                <a:ext uri="{FF2B5EF4-FFF2-40B4-BE49-F238E27FC236}">
                  <a16:creationId xmlns:a16="http://schemas.microsoft.com/office/drawing/2014/main" id="{AA099DA7-9FB0-47E1-B9BD-9024DEC0DC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F8ED8B4A-52CB-4A01-9E08-190A63CE9EC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7838118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3" name="组合 42"/>
          <p:cNvGrpSpPr/>
          <p:nvPr/>
        </p:nvGrpSpPr>
        <p:grpSpPr>
          <a:xfrm>
            <a:off x="344502" y="843558"/>
            <a:ext cx="8403962" cy="4005443"/>
            <a:chOff x="-5455976" y="2261290"/>
            <a:chExt cx="3549894" cy="15322890"/>
          </a:xfrm>
        </p:grpSpPr>
        <p:sp>
          <p:nvSpPr>
            <p:cNvPr id="44" name="文本框 167"/>
            <p:cNvSpPr txBox="1"/>
            <p:nvPr/>
          </p:nvSpPr>
          <p:spPr>
            <a:xfrm>
              <a:off x="-4536167" y="2475024"/>
              <a:ext cx="2133781" cy="421226"/>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1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标题文字添加</a:t>
              </a:r>
            </a:p>
          </p:txBody>
        </p:sp>
        <p:sp>
          <p:nvSpPr>
            <p:cNvPr id="45" name="文本框 168"/>
            <p:cNvSpPr txBox="1"/>
            <p:nvPr/>
          </p:nvSpPr>
          <p:spPr>
            <a:xfrm>
              <a:off x="-5455976" y="2261290"/>
              <a:ext cx="3549894" cy="15322890"/>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[1]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最高人民法院关于加强区块链司法应用的意见</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全文（中英文版）：</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https://bjhdfy.bjcourt.gov.cn/article/detail/2022/05/id/6705681.shtml</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[2]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何艳莹</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基于区块链技术的专利保护与交易系统</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[D].</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南京邮电大学</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,2023.DOI:10.27251/d.cnki.gnjdc.2023.000960.</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[3]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郭梦晗</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区块链</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隐私计算：司法数据共享的新技术路径</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[J].</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信息与电脑</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理论版</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),2024,36(11):107-110.</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[4]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胡瑞</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区块链存储电子证据的优劣性分析</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[J].</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网络安全技术与应用</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,2024,(09):145-148.</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[5] A. Ranjan, A. N. Singh, A. Kumar, B. S. Prashanth and M. V. Manoj Kumar, "Transforming Judicial Systems with Blockchain: A Court Case Governance System for Tamper-Proof and Transparent Legal Processes," 2023 International Conference on Applied Intelligence and Sustainable Computing (ICAISC), Dharwad, India, 2023, pp. 1-7, </a:t>
              </a:r>
              <a:r>
                <a:rPr lang="en-US" altLang="zh-CN" sz="900" dirty="0" err="1">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doi</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 10.1109/ICAISC58445.2023.10200234.</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[6]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区块链</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法院”深度解读：杭州互联网法院的实践与探索：</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https://zhuanlan.zhihu.com/p/97874548</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[7]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区块链在知识产权领域的应用：</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https://zhuanlan.zhihu.com/p/35915729</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[8]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胡剑</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戚湧</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多源异构视域下基于区块链的知识产权协同管理模式研究</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[J].</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科技与法律</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中英文</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),2022,(06):73-82.DOI:10.19685/j.cnki.cn11-2922/n.2022.06.008.</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[9]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产业区块链典型案例</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基于区块链技术的知识产权融资服务平台：</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https://zhuanlan.zhihu.com/p/613977632</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[10]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周琴</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袁丽莉</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宋胜红</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基于区块链的智慧司法应用研究</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[J].</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江苏通信</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,2023,39(05):53-56.</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[11]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构建未来：智能合约在区块链技术中的应用与挑战：</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https://developer.aliyun.com/article/1522194</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[12]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区块链智能合约：从“法律合同”到“治理工具”：</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https://www.thepaper.cn/newsDetail_forward_25638789</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[13]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区块链的兴起及其司法运用：</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https://www.spp.gov.cn/spp/llyj/202108/t20210803_525666.shtml</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[14]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马庆阳</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区块链技术司法应用价值分析及风险规制</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[D].</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重庆大学</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2022.DOI:10.27670/d.cnki.gcqdu.2022.001902.</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[15] Shamir, A. (1979). How to Share a Secret. Communications of the ACM, 22(11), 612-613.</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[16] </a:t>
              </a:r>
              <a:r>
                <a:rPr lang="en-US" altLang="zh-CN" sz="900" dirty="0" err="1">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Costan</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 V., &amp; Devadas, S. (2016). Intel SGX Explained. Cryptology </a:t>
              </a:r>
              <a:r>
                <a:rPr lang="en-US" altLang="zh-CN" sz="900" dirty="0" err="1">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ePrint</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 Archive, Report 2016/086.</a:t>
              </a:r>
            </a:p>
          </p:txBody>
        </p:sp>
      </p:grpSp>
      <p:sp>
        <p:nvSpPr>
          <p:cNvPr id="50" name="文本框 173"/>
          <p:cNvSpPr txBox="1"/>
          <p:nvPr/>
        </p:nvSpPr>
        <p:spPr>
          <a:xfrm>
            <a:off x="1127706" y="2650113"/>
            <a:ext cx="1622939" cy="315920"/>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1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标题文字添加</a:t>
            </a:r>
          </a:p>
        </p:txBody>
      </p:sp>
      <p:grpSp>
        <p:nvGrpSpPr>
          <p:cNvPr id="58" name="组合 57"/>
          <p:cNvGrpSpPr/>
          <p:nvPr/>
        </p:nvGrpSpPr>
        <p:grpSpPr>
          <a:xfrm>
            <a:off x="0" y="294496"/>
            <a:ext cx="3839676" cy="477054"/>
            <a:chOff x="0" y="294496"/>
            <a:chExt cx="3839676" cy="477054"/>
          </a:xfrm>
        </p:grpSpPr>
        <p:sp>
          <p:nvSpPr>
            <p:cNvPr id="59" name="矩形 58"/>
            <p:cNvSpPr/>
            <p:nvPr/>
          </p:nvSpPr>
          <p:spPr>
            <a:xfrm flipH="1">
              <a:off x="2327508" y="699542"/>
              <a:ext cx="1512168" cy="72008"/>
            </a:xfrm>
            <a:prstGeom prst="rect">
              <a:avLst/>
            </a:prstGeom>
            <a:solidFill>
              <a:srgbClr val="002776"/>
            </a:solidFill>
            <a:ln w="12700">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60" name="直接连接符 59"/>
            <p:cNvCxnSpPr/>
            <p:nvPr/>
          </p:nvCxnSpPr>
          <p:spPr>
            <a:xfrm flipH="1">
              <a:off x="0" y="771550"/>
              <a:ext cx="3460565"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428106" y="294496"/>
              <a:ext cx="1467068" cy="477054"/>
            </a:xfrm>
            <a:prstGeom prst="rect">
              <a:avLst/>
            </a:prstGeom>
          </p:spPr>
          <p:txBody>
            <a:bodyPr wrap="none">
              <a:spAutoFit/>
            </a:bodyPr>
            <a:lstStyle/>
            <a:p>
              <a:pPr algn="ctr"/>
              <a:r>
                <a:rPr lang="zh-CN" altLang="en-US" sz="25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参考文献</a:t>
              </a:r>
            </a:p>
          </p:txBody>
        </p:sp>
      </p:grpSp>
      <p:grpSp>
        <p:nvGrpSpPr>
          <p:cNvPr id="10" name="组合 9">
            <a:extLst>
              <a:ext uri="{FF2B5EF4-FFF2-40B4-BE49-F238E27FC236}">
                <a16:creationId xmlns:a16="http://schemas.microsoft.com/office/drawing/2014/main" id="{04B04552-7C03-407A-89CA-83965419DDAC}"/>
              </a:ext>
            </a:extLst>
          </p:cNvPr>
          <p:cNvGrpSpPr/>
          <p:nvPr/>
        </p:nvGrpSpPr>
        <p:grpSpPr>
          <a:xfrm>
            <a:off x="7812360" y="123478"/>
            <a:ext cx="1204616" cy="342538"/>
            <a:chOff x="7524328" y="124886"/>
            <a:chExt cx="1492649" cy="424442"/>
          </a:xfrm>
        </p:grpSpPr>
        <p:pic>
          <p:nvPicPr>
            <p:cNvPr id="11" name="Picture 2">
              <a:extLst>
                <a:ext uri="{FF2B5EF4-FFF2-40B4-BE49-F238E27FC236}">
                  <a16:creationId xmlns:a16="http://schemas.microsoft.com/office/drawing/2014/main" id="{097901BF-333C-477F-AB56-346A6E36D1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13DDDC5C-C237-478B-AE06-0055568CF0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7358973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l="32287" r="8651"/>
          <a:stretch/>
        </p:blipFill>
        <p:spPr>
          <a:xfrm rot="5400000">
            <a:off x="-1033425" y="940879"/>
            <a:ext cx="5400600" cy="3333750"/>
          </a:xfrm>
          <a:prstGeom prst="rect">
            <a:avLst/>
          </a:prstGeom>
        </p:spPr>
      </p:pic>
      <p:sp>
        <p:nvSpPr>
          <p:cNvPr id="4" name="文本框 3"/>
          <p:cNvSpPr txBox="1"/>
          <p:nvPr/>
        </p:nvSpPr>
        <p:spPr>
          <a:xfrm>
            <a:off x="1164685" y="485031"/>
            <a:ext cx="1031051" cy="1878078"/>
          </a:xfrm>
          <a:prstGeom prst="rect">
            <a:avLst/>
          </a:prstGeom>
          <a:noFill/>
        </p:spPr>
        <p:txBody>
          <a:bodyPr vert="eaVert" wrap="none" rtlCol="0">
            <a:spAutoFit/>
          </a:bodyPr>
          <a:lstStyle/>
          <a:p>
            <a:r>
              <a:rPr lang="zh-CN" altLang="en-US" sz="5500" b="1" dirty="0">
                <a:solidFill>
                  <a:srgbClr val="002776"/>
                </a:solidFill>
              </a:rPr>
              <a:t>目  录</a:t>
            </a:r>
          </a:p>
        </p:txBody>
      </p:sp>
      <p:grpSp>
        <p:nvGrpSpPr>
          <p:cNvPr id="9" name="组合 8"/>
          <p:cNvGrpSpPr/>
          <p:nvPr/>
        </p:nvGrpSpPr>
        <p:grpSpPr>
          <a:xfrm rot="5400000" flipH="1">
            <a:off x="-1020456" y="1992055"/>
            <a:ext cx="4029830" cy="45719"/>
            <a:chOff x="3206466" y="3743357"/>
            <a:chExt cx="4029830" cy="45719"/>
          </a:xfrm>
        </p:grpSpPr>
        <p:sp>
          <p:nvSpPr>
            <p:cNvPr id="28" name="矩形 27"/>
            <p:cNvSpPr/>
            <p:nvPr/>
          </p:nvSpPr>
          <p:spPr>
            <a:xfrm>
              <a:off x="3206466" y="3743357"/>
              <a:ext cx="1666721" cy="45719"/>
            </a:xfrm>
            <a:prstGeom prst="rect">
              <a:avLst/>
            </a:prstGeom>
            <a:solidFill>
              <a:srgbClr val="002776"/>
            </a:solidFill>
            <a:ln>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29" name="直接连接符 28"/>
            <p:cNvCxnSpPr/>
            <p:nvPr/>
          </p:nvCxnSpPr>
          <p:spPr>
            <a:xfrm>
              <a:off x="4873187" y="3789076"/>
              <a:ext cx="2363109"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407149" y="2638082"/>
            <a:ext cx="492443" cy="1222451"/>
          </a:xfrm>
          <a:prstGeom prst="rect">
            <a:avLst/>
          </a:prstGeom>
        </p:spPr>
        <p:txBody>
          <a:bodyPr vert="eaVert" wrap="none">
            <a:spAutoFit/>
          </a:bodyPr>
          <a:lstStyle/>
          <a:p>
            <a:r>
              <a:rPr lang="zh-CN" altLang="en-US" sz="2000" dirty="0">
                <a:solidFill>
                  <a:srgbClr val="002776"/>
                </a:solidFill>
                <a:latin typeface="Century Gothic" panose="020B0502020202020204" pitchFamily="34" charset="0"/>
              </a:rPr>
              <a:t>Content</a:t>
            </a:r>
            <a:r>
              <a:rPr lang="en-US" altLang="zh-CN" sz="2000" dirty="0">
                <a:solidFill>
                  <a:srgbClr val="002776"/>
                </a:solidFill>
                <a:latin typeface="Century Gothic" panose="020B0502020202020204" pitchFamily="34" charset="0"/>
              </a:rPr>
              <a:t>s</a:t>
            </a:r>
            <a:endParaRPr lang="zh-CN" altLang="en-US" sz="2000" dirty="0">
              <a:solidFill>
                <a:srgbClr val="002776"/>
              </a:solidFill>
              <a:latin typeface="Century Gothic" panose="020B0502020202020204" pitchFamily="34" charset="0"/>
            </a:endParaRPr>
          </a:p>
        </p:txBody>
      </p:sp>
      <p:sp>
        <p:nvSpPr>
          <p:cNvPr id="30" name="Oval 7"/>
          <p:cNvSpPr>
            <a:spLocks noChangeArrowheads="1"/>
          </p:cNvSpPr>
          <p:nvPr/>
        </p:nvSpPr>
        <p:spPr bwMode="auto">
          <a:xfrm>
            <a:off x="3750587" y="673003"/>
            <a:ext cx="713012" cy="711292"/>
          </a:xfrm>
          <a:prstGeom prst="rect">
            <a:avLst/>
          </a:prstGeom>
          <a:solidFill>
            <a:srgbClr val="00277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1</a:t>
            </a:r>
            <a:endParaRPr lang="zh-CN" altLang="en-US"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32" name="Oval 7"/>
          <p:cNvSpPr>
            <a:spLocks noChangeArrowheads="1"/>
          </p:cNvSpPr>
          <p:nvPr/>
        </p:nvSpPr>
        <p:spPr bwMode="auto">
          <a:xfrm>
            <a:off x="3750587" y="1701737"/>
            <a:ext cx="713012" cy="711292"/>
          </a:xfrm>
          <a:prstGeom prst="rect">
            <a:avLst/>
          </a:prstGeom>
          <a:solidFill>
            <a:srgbClr val="00277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2</a:t>
            </a:r>
            <a:endParaRPr lang="zh-CN" altLang="en-US"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34" name="Oval 7"/>
          <p:cNvSpPr>
            <a:spLocks noChangeArrowheads="1"/>
          </p:cNvSpPr>
          <p:nvPr/>
        </p:nvSpPr>
        <p:spPr bwMode="auto">
          <a:xfrm>
            <a:off x="3750587" y="2730471"/>
            <a:ext cx="713012" cy="711292"/>
          </a:xfrm>
          <a:prstGeom prst="rect">
            <a:avLst/>
          </a:prstGeom>
          <a:solidFill>
            <a:srgbClr val="00277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3</a:t>
            </a:r>
            <a:endParaRPr lang="zh-CN" altLang="en-US"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36" name="Oval 7"/>
          <p:cNvSpPr>
            <a:spLocks noChangeArrowheads="1"/>
          </p:cNvSpPr>
          <p:nvPr/>
        </p:nvSpPr>
        <p:spPr bwMode="auto">
          <a:xfrm>
            <a:off x="3750587" y="3759205"/>
            <a:ext cx="713012" cy="711292"/>
          </a:xfrm>
          <a:prstGeom prst="rect">
            <a:avLst/>
          </a:prstGeom>
          <a:solidFill>
            <a:srgbClr val="00277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4</a:t>
            </a:r>
            <a:endParaRPr lang="zh-CN" altLang="en-US"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grpSp>
        <p:nvGrpSpPr>
          <p:cNvPr id="12" name="组合 11"/>
          <p:cNvGrpSpPr/>
          <p:nvPr/>
        </p:nvGrpSpPr>
        <p:grpSpPr>
          <a:xfrm>
            <a:off x="4689129" y="771550"/>
            <a:ext cx="4059335" cy="559404"/>
            <a:chOff x="4827013" y="854030"/>
            <a:chExt cx="4572000" cy="559404"/>
          </a:xfrm>
        </p:grpSpPr>
        <p:sp>
          <p:nvSpPr>
            <p:cNvPr id="31" name="文本占位符 10"/>
            <p:cNvSpPr txBox="1">
              <a:spLocks/>
            </p:cNvSpPr>
            <p:nvPr/>
          </p:nvSpPr>
          <p:spPr>
            <a:xfrm>
              <a:off x="4827013" y="854030"/>
              <a:ext cx="2271237"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2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引言</a:t>
              </a:r>
            </a:p>
          </p:txBody>
        </p:sp>
        <p:sp>
          <p:nvSpPr>
            <p:cNvPr id="11" name="矩形 10"/>
            <p:cNvSpPr/>
            <p:nvPr/>
          </p:nvSpPr>
          <p:spPr>
            <a:xfrm>
              <a:off x="4827013" y="1170867"/>
              <a:ext cx="4572000" cy="242567"/>
            </a:xfrm>
            <a:prstGeom prst="rect">
              <a:avLst/>
            </a:prstGeom>
          </p:spPr>
          <p:txBody>
            <a:bodyPr>
              <a:spAutoFit/>
            </a:bodyPr>
            <a:lstStyle/>
            <a:p>
              <a:pPr>
                <a:lnSpc>
                  <a:spcPct val="120000"/>
                </a:lnSpc>
              </a:pPr>
              <a:r>
                <a:rPr lang="en-US" altLang="zh-CN" sz="900" dirty="0">
                  <a:latin typeface="Century Gothic" panose="020B0502020202020204" pitchFamily="34" charset="0"/>
                  <a:sym typeface="Arial"/>
                </a:rPr>
                <a:t>Introduction</a:t>
              </a:r>
            </a:p>
          </p:txBody>
        </p:sp>
      </p:grpSp>
      <p:grpSp>
        <p:nvGrpSpPr>
          <p:cNvPr id="38" name="组合 37"/>
          <p:cNvGrpSpPr/>
          <p:nvPr/>
        </p:nvGrpSpPr>
        <p:grpSpPr>
          <a:xfrm>
            <a:off x="4689129" y="1800284"/>
            <a:ext cx="4059335" cy="559404"/>
            <a:chOff x="4827013" y="854030"/>
            <a:chExt cx="4572000" cy="559404"/>
          </a:xfrm>
        </p:grpSpPr>
        <p:sp>
          <p:nvSpPr>
            <p:cNvPr id="39" name="文本占位符 10"/>
            <p:cNvSpPr txBox="1">
              <a:spLocks/>
            </p:cNvSpPr>
            <p:nvPr/>
          </p:nvSpPr>
          <p:spPr>
            <a:xfrm>
              <a:off x="4827013" y="854030"/>
              <a:ext cx="2271237"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2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文献调研</a:t>
              </a:r>
            </a:p>
          </p:txBody>
        </p:sp>
        <p:sp>
          <p:nvSpPr>
            <p:cNvPr id="40" name="矩形 39"/>
            <p:cNvSpPr/>
            <p:nvPr/>
          </p:nvSpPr>
          <p:spPr>
            <a:xfrm>
              <a:off x="4827013" y="1170867"/>
              <a:ext cx="4572000" cy="242567"/>
            </a:xfrm>
            <a:prstGeom prst="rect">
              <a:avLst/>
            </a:prstGeom>
          </p:spPr>
          <p:txBody>
            <a:bodyPr>
              <a:spAutoFit/>
            </a:bodyPr>
            <a:lstStyle/>
            <a:p>
              <a:pPr>
                <a:lnSpc>
                  <a:spcPct val="120000"/>
                </a:lnSpc>
              </a:pPr>
              <a:r>
                <a:rPr lang="en-US" altLang="zh-CN" sz="900" dirty="0">
                  <a:latin typeface="Century Gothic" panose="020B0502020202020204" pitchFamily="34" charset="0"/>
                  <a:sym typeface="Arial"/>
                </a:rPr>
                <a:t>Literature research</a:t>
              </a:r>
            </a:p>
          </p:txBody>
        </p:sp>
      </p:grpSp>
      <p:grpSp>
        <p:nvGrpSpPr>
          <p:cNvPr id="41" name="组合 40"/>
          <p:cNvGrpSpPr/>
          <p:nvPr/>
        </p:nvGrpSpPr>
        <p:grpSpPr>
          <a:xfrm>
            <a:off x="4689129" y="2829018"/>
            <a:ext cx="4059335" cy="559404"/>
            <a:chOff x="4827013" y="854030"/>
            <a:chExt cx="4572000" cy="559404"/>
          </a:xfrm>
        </p:grpSpPr>
        <p:sp>
          <p:nvSpPr>
            <p:cNvPr id="42" name="文本占位符 10"/>
            <p:cNvSpPr txBox="1">
              <a:spLocks/>
            </p:cNvSpPr>
            <p:nvPr/>
          </p:nvSpPr>
          <p:spPr>
            <a:xfrm>
              <a:off x="4827013" y="854030"/>
              <a:ext cx="2271237"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2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项目调研</a:t>
              </a:r>
            </a:p>
          </p:txBody>
        </p:sp>
        <p:sp>
          <p:nvSpPr>
            <p:cNvPr id="43" name="矩形 42"/>
            <p:cNvSpPr/>
            <p:nvPr/>
          </p:nvSpPr>
          <p:spPr>
            <a:xfrm>
              <a:off x="4827013" y="1170867"/>
              <a:ext cx="4572000" cy="242567"/>
            </a:xfrm>
            <a:prstGeom prst="rect">
              <a:avLst/>
            </a:prstGeom>
          </p:spPr>
          <p:txBody>
            <a:bodyPr>
              <a:spAutoFit/>
            </a:bodyPr>
            <a:lstStyle/>
            <a:p>
              <a:pPr>
                <a:lnSpc>
                  <a:spcPct val="120000"/>
                </a:lnSpc>
              </a:pPr>
              <a:r>
                <a:rPr lang="en-US" altLang="zh-CN" sz="900" dirty="0">
                  <a:latin typeface="Century Gothic" panose="020B0502020202020204" pitchFamily="34" charset="0"/>
                  <a:sym typeface="Arial"/>
                </a:rPr>
                <a:t>Project Research</a:t>
              </a:r>
            </a:p>
          </p:txBody>
        </p:sp>
      </p:grpSp>
      <p:grpSp>
        <p:nvGrpSpPr>
          <p:cNvPr id="44" name="组合 43"/>
          <p:cNvGrpSpPr/>
          <p:nvPr/>
        </p:nvGrpSpPr>
        <p:grpSpPr>
          <a:xfrm>
            <a:off x="4689129" y="3857752"/>
            <a:ext cx="4059335" cy="559404"/>
            <a:chOff x="4827013" y="854030"/>
            <a:chExt cx="4572000" cy="559404"/>
          </a:xfrm>
        </p:grpSpPr>
        <p:sp>
          <p:nvSpPr>
            <p:cNvPr id="45" name="文本占位符 10"/>
            <p:cNvSpPr txBox="1">
              <a:spLocks/>
            </p:cNvSpPr>
            <p:nvPr/>
          </p:nvSpPr>
          <p:spPr>
            <a:xfrm>
              <a:off x="4827013" y="854030"/>
              <a:ext cx="2271237"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2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分析与结论</a:t>
              </a:r>
            </a:p>
          </p:txBody>
        </p:sp>
        <p:sp>
          <p:nvSpPr>
            <p:cNvPr id="46" name="矩形 45"/>
            <p:cNvSpPr/>
            <p:nvPr/>
          </p:nvSpPr>
          <p:spPr>
            <a:xfrm>
              <a:off x="4827013" y="1170867"/>
              <a:ext cx="4572000" cy="242567"/>
            </a:xfrm>
            <a:prstGeom prst="rect">
              <a:avLst/>
            </a:prstGeom>
          </p:spPr>
          <p:txBody>
            <a:bodyPr>
              <a:spAutoFit/>
            </a:bodyPr>
            <a:lstStyle/>
            <a:p>
              <a:pPr>
                <a:lnSpc>
                  <a:spcPct val="120000"/>
                </a:lnSpc>
              </a:pPr>
              <a:r>
                <a:rPr lang="en-US" altLang="zh-CN" sz="900" dirty="0">
                  <a:latin typeface="Century Gothic" panose="020B0502020202020204" pitchFamily="34" charset="0"/>
                  <a:sym typeface="Arial"/>
                </a:rPr>
                <a:t>Analysis and conclusions</a:t>
              </a:r>
            </a:p>
          </p:txBody>
        </p:sp>
      </p:grpSp>
      <p:grpSp>
        <p:nvGrpSpPr>
          <p:cNvPr id="24" name="组合 23">
            <a:extLst>
              <a:ext uri="{FF2B5EF4-FFF2-40B4-BE49-F238E27FC236}">
                <a16:creationId xmlns:a16="http://schemas.microsoft.com/office/drawing/2014/main" id="{9A438726-60BC-4798-BE5B-FFFD4F57BA9C}"/>
              </a:ext>
            </a:extLst>
          </p:cNvPr>
          <p:cNvGrpSpPr/>
          <p:nvPr/>
        </p:nvGrpSpPr>
        <p:grpSpPr>
          <a:xfrm>
            <a:off x="7812360" y="123478"/>
            <a:ext cx="1204616" cy="342538"/>
            <a:chOff x="7524328" y="124886"/>
            <a:chExt cx="1492649" cy="424442"/>
          </a:xfrm>
        </p:grpSpPr>
        <p:pic>
          <p:nvPicPr>
            <p:cNvPr id="25" name="Picture 2">
              <a:extLst>
                <a:ext uri="{FF2B5EF4-FFF2-40B4-BE49-F238E27FC236}">
                  <a16:creationId xmlns:a16="http://schemas.microsoft.com/office/drawing/2014/main" id="{2DE8928F-2948-469D-8E19-2591ADC4E3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D14DAB1F-E11A-4502-AC8F-E79B1CBFA88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1598858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22717" r="12470"/>
          <a:stretch/>
        </p:blipFill>
        <p:spPr>
          <a:xfrm>
            <a:off x="0" y="0"/>
            <a:ext cx="9144000" cy="5143500"/>
          </a:xfrm>
          <a:prstGeom prst="rect">
            <a:avLst/>
          </a:prstGeom>
        </p:spPr>
      </p:pic>
      <p:sp>
        <p:nvSpPr>
          <p:cNvPr id="14" name="文本占位符 10"/>
          <p:cNvSpPr txBox="1">
            <a:spLocks/>
          </p:cNvSpPr>
          <p:nvPr/>
        </p:nvSpPr>
        <p:spPr>
          <a:xfrm>
            <a:off x="3131840" y="2094216"/>
            <a:ext cx="5331209" cy="1482009"/>
          </a:xfrm>
          <a:prstGeom prst="rect">
            <a:avLst/>
          </a:prstGeom>
        </p:spPr>
        <p:txBody>
          <a:bodyPr vert="horz" wrap="square" lIns="68580" tIns="34290" rIns="68580" bIns="34290" rtlCol="0" anchor="ctr">
            <a:sp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endParaRPr lang="en-US" altLang="zh-CN" sz="40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endParaRPr>
          </a:p>
          <a:p>
            <a:pPr algn="l">
              <a:lnSpc>
                <a:spcPct val="120000"/>
              </a:lnSpc>
            </a:pPr>
            <a:r>
              <a:rPr lang="zh-CN" altLang="en-US" sz="40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感谢垂听！</a:t>
            </a:r>
          </a:p>
        </p:txBody>
      </p:sp>
      <p:grpSp>
        <p:nvGrpSpPr>
          <p:cNvPr id="8" name="组合 7"/>
          <p:cNvGrpSpPr/>
          <p:nvPr/>
        </p:nvGrpSpPr>
        <p:grpSpPr>
          <a:xfrm>
            <a:off x="3206466" y="3743357"/>
            <a:ext cx="5256583" cy="45719"/>
            <a:chOff x="611560" y="2499742"/>
            <a:chExt cx="5904656" cy="72008"/>
          </a:xfrm>
        </p:grpSpPr>
        <p:sp>
          <p:nvSpPr>
            <p:cNvPr id="5" name="矩形 4"/>
            <p:cNvSpPr/>
            <p:nvPr/>
          </p:nvSpPr>
          <p:spPr>
            <a:xfrm>
              <a:off x="611560" y="2499742"/>
              <a:ext cx="1872208" cy="72008"/>
            </a:xfrm>
            <a:prstGeom prst="rect">
              <a:avLst/>
            </a:prstGeom>
            <a:solidFill>
              <a:srgbClr val="002776"/>
            </a:solidFill>
            <a:ln>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7" name="直接连接符 6"/>
            <p:cNvCxnSpPr/>
            <p:nvPr/>
          </p:nvCxnSpPr>
          <p:spPr>
            <a:xfrm>
              <a:off x="2483768" y="2571750"/>
              <a:ext cx="4032448"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611560" y="1146931"/>
            <a:ext cx="5688632" cy="784189"/>
          </a:xfrm>
          <a:prstGeom prst="rect">
            <a:avLst/>
          </a:prstGeom>
        </p:spPr>
        <p:txBody>
          <a:bodyPr wrap="square">
            <a:spAutoFit/>
          </a:bodyPr>
          <a:lstStyle/>
          <a:p>
            <a:pPr>
              <a:lnSpc>
                <a:spcPct val="150000"/>
              </a:lnSpc>
            </a:pPr>
            <a:r>
              <a:rPr lang="en-US" altLang="zh-CN" sz="1600" dirty="0">
                <a:solidFill>
                  <a:srgbClr val="002776"/>
                </a:solidFill>
                <a:latin typeface="Century Gothic" panose="020B0502020202020204" pitchFamily="34" charset="0"/>
                <a:sym typeface="Arial"/>
              </a:rPr>
              <a:t>Research on the application of blockchain technology in the judicial field</a:t>
            </a:r>
          </a:p>
        </p:txBody>
      </p:sp>
      <p:sp>
        <p:nvSpPr>
          <p:cNvPr id="23" name="矩形 22"/>
          <p:cNvSpPr/>
          <p:nvPr/>
        </p:nvSpPr>
        <p:spPr>
          <a:xfrm>
            <a:off x="611560" y="570338"/>
            <a:ext cx="1835696" cy="360040"/>
          </a:xfrm>
          <a:prstGeom prst="rect">
            <a:avLst/>
          </a:prstGeom>
          <a:solidFill>
            <a:srgbClr val="002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Century Gothic" panose="020B0502020202020204" pitchFamily="34" charset="0"/>
              </a:rPr>
              <a:t>区块链导论</a:t>
            </a:r>
          </a:p>
        </p:txBody>
      </p:sp>
      <p:sp>
        <p:nvSpPr>
          <p:cNvPr id="2" name="文本框 1">
            <a:extLst>
              <a:ext uri="{FF2B5EF4-FFF2-40B4-BE49-F238E27FC236}">
                <a16:creationId xmlns:a16="http://schemas.microsoft.com/office/drawing/2014/main" id="{1681D41D-A928-0992-F440-06D43BAA647D}"/>
              </a:ext>
            </a:extLst>
          </p:cNvPr>
          <p:cNvSpPr txBox="1"/>
          <p:nvPr/>
        </p:nvSpPr>
        <p:spPr>
          <a:xfrm>
            <a:off x="3131841" y="4240114"/>
            <a:ext cx="2448272" cy="276999"/>
          </a:xfrm>
          <a:prstGeom prst="rect">
            <a:avLst/>
          </a:prstGeom>
          <a:noFill/>
        </p:spPr>
        <p:txBody>
          <a:bodyPr wrap="square" rtlCol="0">
            <a:spAutoFit/>
          </a:bodyPr>
          <a:lstStyle/>
          <a:p>
            <a:r>
              <a:rPr lang="zh-CN" altLang="en-US" sz="1200" b="1" dirty="0">
                <a:solidFill>
                  <a:srgbClr val="002776"/>
                </a:solidFill>
                <a:cs typeface="+mn-ea"/>
                <a:sym typeface="+mn-lt"/>
              </a:rPr>
              <a:t>汇报人：</a:t>
            </a:r>
            <a:r>
              <a:rPr lang="en-US" altLang="zh-CN" sz="1200" b="1" dirty="0">
                <a:solidFill>
                  <a:srgbClr val="002776"/>
                </a:solidFill>
                <a:cs typeface="+mn-ea"/>
                <a:sym typeface="+mn-lt"/>
              </a:rPr>
              <a:t>2251730</a:t>
            </a:r>
            <a:r>
              <a:rPr lang="zh-CN" altLang="en-US" sz="1200" b="1" dirty="0">
                <a:solidFill>
                  <a:srgbClr val="002776"/>
                </a:solidFill>
                <a:cs typeface="+mn-ea"/>
                <a:sym typeface="+mn-lt"/>
              </a:rPr>
              <a:t> 刘淑仪</a:t>
            </a:r>
            <a:endParaRPr lang="en-US" altLang="zh-CN" sz="1200" b="1" dirty="0">
              <a:solidFill>
                <a:srgbClr val="002776"/>
              </a:solidFill>
              <a:cs typeface="+mn-ea"/>
              <a:sym typeface="+mn-lt"/>
            </a:endParaRPr>
          </a:p>
        </p:txBody>
      </p:sp>
      <p:sp>
        <p:nvSpPr>
          <p:cNvPr id="3" name="文本框 2">
            <a:extLst>
              <a:ext uri="{FF2B5EF4-FFF2-40B4-BE49-F238E27FC236}">
                <a16:creationId xmlns:a16="http://schemas.microsoft.com/office/drawing/2014/main" id="{6B151D41-13FA-63A4-34E1-66D7F6BA706B}"/>
              </a:ext>
            </a:extLst>
          </p:cNvPr>
          <p:cNvSpPr txBox="1"/>
          <p:nvPr/>
        </p:nvSpPr>
        <p:spPr>
          <a:xfrm>
            <a:off x="611560" y="3567893"/>
            <a:ext cx="2623426" cy="1224951"/>
          </a:xfrm>
          <a:prstGeom prst="rect">
            <a:avLst/>
          </a:prstGeom>
          <a:noFill/>
        </p:spPr>
        <p:txBody>
          <a:bodyPr wrap="square" rtlCol="0">
            <a:spAutoFit/>
          </a:bodyPr>
          <a:lstStyle/>
          <a:p>
            <a:pPr>
              <a:lnSpc>
                <a:spcPct val="125000"/>
              </a:lnSpc>
            </a:pPr>
            <a:r>
              <a:rPr lang="zh-CN" altLang="en-US" sz="1200" dirty="0">
                <a:solidFill>
                  <a:schemeClr val="accent1">
                    <a:lumMod val="50000"/>
                  </a:schemeClr>
                </a:solidFill>
                <a:cs typeface="+mn-ea"/>
                <a:sym typeface="+mn-lt"/>
              </a:rPr>
              <a:t>小组成员：</a:t>
            </a:r>
            <a:endParaRPr lang="en-US" altLang="zh-CN" sz="1200" dirty="0">
              <a:solidFill>
                <a:schemeClr val="accent1">
                  <a:lumMod val="50000"/>
                </a:schemeClr>
              </a:solidFill>
              <a:cs typeface="+mn-ea"/>
              <a:sym typeface="+mn-lt"/>
            </a:endParaRPr>
          </a:p>
          <a:p>
            <a:pPr>
              <a:lnSpc>
                <a:spcPct val="125000"/>
              </a:lnSpc>
            </a:pPr>
            <a:r>
              <a:rPr lang="en-US" altLang="zh-CN" sz="1200" dirty="0">
                <a:solidFill>
                  <a:schemeClr val="accent1">
                    <a:lumMod val="50000"/>
                  </a:schemeClr>
                </a:solidFill>
                <a:cs typeface="+mn-ea"/>
                <a:sym typeface="+mn-lt"/>
              </a:rPr>
              <a:t>2250758 </a:t>
            </a:r>
            <a:r>
              <a:rPr lang="zh-CN" altLang="en-US" sz="1200" dirty="0">
                <a:solidFill>
                  <a:schemeClr val="accent1">
                    <a:lumMod val="50000"/>
                  </a:schemeClr>
                </a:solidFill>
                <a:cs typeface="+mn-ea"/>
                <a:sym typeface="+mn-lt"/>
              </a:rPr>
              <a:t>林继申  </a:t>
            </a:r>
            <a:r>
              <a:rPr lang="en-US" altLang="zh-CN" sz="1200" dirty="0">
                <a:solidFill>
                  <a:schemeClr val="accent1">
                    <a:lumMod val="50000"/>
                  </a:schemeClr>
                </a:solidFill>
                <a:cs typeface="+mn-ea"/>
                <a:sym typeface="+mn-lt"/>
              </a:rPr>
              <a:t>2251306 </a:t>
            </a:r>
            <a:r>
              <a:rPr lang="zh-CN" altLang="en-US" sz="1200" dirty="0">
                <a:solidFill>
                  <a:schemeClr val="accent1">
                    <a:lumMod val="50000"/>
                  </a:schemeClr>
                </a:solidFill>
                <a:cs typeface="+mn-ea"/>
                <a:sym typeface="+mn-lt"/>
              </a:rPr>
              <a:t>陈语妍</a:t>
            </a:r>
            <a:endParaRPr lang="en-US" altLang="zh-CN" sz="1200" dirty="0">
              <a:solidFill>
                <a:schemeClr val="accent1">
                  <a:lumMod val="50000"/>
                </a:schemeClr>
              </a:solidFill>
              <a:cs typeface="+mn-ea"/>
              <a:sym typeface="+mn-lt"/>
            </a:endParaRPr>
          </a:p>
          <a:p>
            <a:pPr>
              <a:lnSpc>
                <a:spcPct val="125000"/>
              </a:lnSpc>
            </a:pPr>
            <a:r>
              <a:rPr lang="en-US" altLang="zh-CN" sz="1200" dirty="0">
                <a:solidFill>
                  <a:schemeClr val="accent1">
                    <a:lumMod val="50000"/>
                  </a:schemeClr>
                </a:solidFill>
                <a:cs typeface="+mn-ea"/>
                <a:sym typeface="+mn-lt"/>
              </a:rPr>
              <a:t>2251310 </a:t>
            </a:r>
            <a:r>
              <a:rPr lang="zh-CN" altLang="en-US" sz="1200" dirty="0">
                <a:solidFill>
                  <a:schemeClr val="accent1">
                    <a:lumMod val="50000"/>
                  </a:schemeClr>
                </a:solidFill>
                <a:cs typeface="+mn-ea"/>
                <a:sym typeface="+mn-lt"/>
              </a:rPr>
              <a:t>杜天乐  </a:t>
            </a:r>
            <a:r>
              <a:rPr lang="en-US" altLang="zh-CN" sz="1200" dirty="0">
                <a:solidFill>
                  <a:schemeClr val="accent1">
                    <a:lumMod val="50000"/>
                  </a:schemeClr>
                </a:solidFill>
                <a:cs typeface="+mn-ea"/>
                <a:sym typeface="+mn-lt"/>
              </a:rPr>
              <a:t>2252443 </a:t>
            </a:r>
            <a:r>
              <a:rPr lang="zh-CN" altLang="en-US" sz="1200" dirty="0">
                <a:solidFill>
                  <a:schemeClr val="accent1">
                    <a:lumMod val="50000"/>
                  </a:schemeClr>
                </a:solidFill>
                <a:cs typeface="+mn-ea"/>
                <a:sym typeface="+mn-lt"/>
              </a:rPr>
              <a:t>吴婉宁</a:t>
            </a:r>
            <a:r>
              <a:rPr lang="en-US" altLang="zh-CN" sz="1200" dirty="0">
                <a:solidFill>
                  <a:schemeClr val="accent1">
                    <a:lumMod val="50000"/>
                  </a:schemeClr>
                </a:solidFill>
                <a:cs typeface="+mn-ea"/>
                <a:sym typeface="+mn-lt"/>
              </a:rPr>
              <a:t>2252444 </a:t>
            </a:r>
            <a:r>
              <a:rPr lang="zh-CN" altLang="en-US" sz="1200" dirty="0">
                <a:solidFill>
                  <a:schemeClr val="accent1">
                    <a:lumMod val="50000"/>
                  </a:schemeClr>
                </a:solidFill>
                <a:cs typeface="+mn-ea"/>
                <a:sym typeface="+mn-lt"/>
              </a:rPr>
              <a:t>赵思源  </a:t>
            </a:r>
            <a:r>
              <a:rPr lang="en-US" altLang="zh-CN" sz="1200" dirty="0">
                <a:solidFill>
                  <a:schemeClr val="accent1">
                    <a:lumMod val="50000"/>
                  </a:schemeClr>
                </a:solidFill>
                <a:cs typeface="+mn-ea"/>
                <a:sym typeface="+mn-lt"/>
              </a:rPr>
              <a:t>2252551 </a:t>
            </a:r>
            <a:r>
              <a:rPr lang="zh-CN" altLang="en-US" sz="1200" dirty="0">
                <a:solidFill>
                  <a:schemeClr val="accent1">
                    <a:lumMod val="50000"/>
                  </a:schemeClr>
                </a:solidFill>
                <a:cs typeface="+mn-ea"/>
                <a:sym typeface="+mn-lt"/>
              </a:rPr>
              <a:t>徐俊逸</a:t>
            </a:r>
            <a:endParaRPr lang="en-US" altLang="zh-CN" sz="1200" dirty="0">
              <a:solidFill>
                <a:schemeClr val="accent1">
                  <a:lumMod val="50000"/>
                </a:schemeClr>
              </a:solidFill>
              <a:cs typeface="+mn-ea"/>
              <a:sym typeface="+mn-lt"/>
            </a:endParaRPr>
          </a:p>
          <a:p>
            <a:pPr>
              <a:lnSpc>
                <a:spcPct val="125000"/>
              </a:lnSpc>
            </a:pPr>
            <a:r>
              <a:rPr lang="en-US" altLang="zh-CN" sz="1200" dirty="0">
                <a:solidFill>
                  <a:schemeClr val="accent1">
                    <a:lumMod val="50000"/>
                  </a:schemeClr>
                </a:solidFill>
                <a:cs typeface="+mn-ea"/>
                <a:sym typeface="+mn-lt"/>
              </a:rPr>
              <a:t>2254269 </a:t>
            </a:r>
            <a:r>
              <a:rPr lang="zh-CN" altLang="en-US" sz="1200" dirty="0">
                <a:solidFill>
                  <a:schemeClr val="accent1">
                    <a:lumMod val="50000"/>
                  </a:schemeClr>
                </a:solidFill>
                <a:cs typeface="+mn-ea"/>
                <a:sym typeface="+mn-lt"/>
              </a:rPr>
              <a:t>吴昊泽  </a:t>
            </a:r>
            <a:r>
              <a:rPr lang="en-US" altLang="zh-CN" sz="1200" dirty="0">
                <a:solidFill>
                  <a:schemeClr val="accent1">
                    <a:lumMod val="50000"/>
                  </a:schemeClr>
                </a:solidFill>
                <a:cs typeface="+mn-ea"/>
                <a:sym typeface="+mn-lt"/>
              </a:rPr>
              <a:t>2251730 </a:t>
            </a:r>
            <a:r>
              <a:rPr lang="zh-CN" altLang="en-US" sz="1200" dirty="0">
                <a:solidFill>
                  <a:schemeClr val="accent1">
                    <a:lumMod val="50000"/>
                  </a:schemeClr>
                </a:solidFill>
                <a:cs typeface="+mn-ea"/>
                <a:sym typeface="+mn-lt"/>
              </a:rPr>
              <a:t>刘淑仪</a:t>
            </a:r>
            <a:endParaRPr lang="en-US" altLang="zh-CN" sz="1200" dirty="0">
              <a:solidFill>
                <a:schemeClr val="accent1">
                  <a:lumMod val="50000"/>
                </a:schemeClr>
              </a:solidFill>
              <a:cs typeface="+mn-ea"/>
              <a:sym typeface="+mn-lt"/>
            </a:endParaRPr>
          </a:p>
        </p:txBody>
      </p:sp>
      <p:sp>
        <p:nvSpPr>
          <p:cNvPr id="6" name="文本框 5">
            <a:extLst>
              <a:ext uri="{FF2B5EF4-FFF2-40B4-BE49-F238E27FC236}">
                <a16:creationId xmlns:a16="http://schemas.microsoft.com/office/drawing/2014/main" id="{A128ADC3-4E6F-97C2-1A5F-BFF8896393DD}"/>
              </a:ext>
            </a:extLst>
          </p:cNvPr>
          <p:cNvSpPr txBox="1"/>
          <p:nvPr/>
        </p:nvSpPr>
        <p:spPr>
          <a:xfrm>
            <a:off x="3131841" y="4515845"/>
            <a:ext cx="2448272" cy="276999"/>
          </a:xfrm>
          <a:prstGeom prst="rect">
            <a:avLst/>
          </a:prstGeom>
          <a:noFill/>
        </p:spPr>
        <p:txBody>
          <a:bodyPr wrap="square" rtlCol="0">
            <a:spAutoFit/>
          </a:bodyPr>
          <a:lstStyle/>
          <a:p>
            <a:r>
              <a:rPr lang="zh-CN" altLang="en-US" sz="1200" b="1" dirty="0">
                <a:solidFill>
                  <a:srgbClr val="002776"/>
                </a:solidFill>
                <a:cs typeface="+mn-ea"/>
                <a:sym typeface="+mn-lt"/>
              </a:rPr>
              <a:t>计算机科学与技术学院</a:t>
            </a:r>
            <a:endParaRPr lang="en-US" altLang="zh-CN" sz="1200" b="1" dirty="0">
              <a:solidFill>
                <a:srgbClr val="002776"/>
              </a:solidFill>
              <a:cs typeface="+mn-ea"/>
              <a:sym typeface="+mn-lt"/>
            </a:endParaRPr>
          </a:p>
        </p:txBody>
      </p:sp>
      <p:sp>
        <p:nvSpPr>
          <p:cNvPr id="12" name="文本框 11">
            <a:extLst>
              <a:ext uri="{FF2B5EF4-FFF2-40B4-BE49-F238E27FC236}">
                <a16:creationId xmlns:a16="http://schemas.microsoft.com/office/drawing/2014/main" id="{94AACFC5-DC47-49DA-885E-53675A12E1E4}"/>
              </a:ext>
            </a:extLst>
          </p:cNvPr>
          <p:cNvSpPr txBox="1"/>
          <p:nvPr/>
        </p:nvSpPr>
        <p:spPr>
          <a:xfrm>
            <a:off x="6588224" y="4515844"/>
            <a:ext cx="1874824" cy="276999"/>
          </a:xfrm>
          <a:prstGeom prst="rect">
            <a:avLst/>
          </a:prstGeom>
          <a:noFill/>
        </p:spPr>
        <p:txBody>
          <a:bodyPr wrap="square" rtlCol="0">
            <a:spAutoFit/>
          </a:bodyPr>
          <a:lstStyle/>
          <a:p>
            <a:pPr algn="r"/>
            <a:r>
              <a:rPr lang="en-US" altLang="zh-CN" sz="1200" b="1" dirty="0">
                <a:solidFill>
                  <a:srgbClr val="002776"/>
                </a:solidFill>
                <a:cs typeface="+mn-ea"/>
                <a:sym typeface="+mn-lt"/>
              </a:rPr>
              <a:t>2024 </a:t>
            </a:r>
            <a:r>
              <a:rPr lang="zh-CN" altLang="en-US" sz="1200" b="1" dirty="0">
                <a:solidFill>
                  <a:srgbClr val="002776"/>
                </a:solidFill>
                <a:cs typeface="+mn-ea"/>
                <a:sym typeface="+mn-lt"/>
              </a:rPr>
              <a:t>年 </a:t>
            </a:r>
            <a:r>
              <a:rPr lang="en-US" altLang="zh-CN" sz="1200" b="1" dirty="0">
                <a:solidFill>
                  <a:srgbClr val="002776"/>
                </a:solidFill>
                <a:cs typeface="+mn-ea"/>
                <a:sym typeface="+mn-lt"/>
              </a:rPr>
              <a:t>11 </a:t>
            </a:r>
            <a:r>
              <a:rPr lang="zh-CN" altLang="en-US" sz="1200" b="1" dirty="0">
                <a:solidFill>
                  <a:srgbClr val="002776"/>
                </a:solidFill>
                <a:cs typeface="+mn-ea"/>
                <a:sym typeface="+mn-lt"/>
              </a:rPr>
              <a:t>月 </a:t>
            </a:r>
            <a:r>
              <a:rPr lang="en-US" altLang="zh-CN" sz="1200" b="1" dirty="0">
                <a:solidFill>
                  <a:srgbClr val="002776"/>
                </a:solidFill>
                <a:cs typeface="+mn-ea"/>
                <a:sym typeface="+mn-lt"/>
              </a:rPr>
              <a:t>4 </a:t>
            </a:r>
            <a:r>
              <a:rPr lang="zh-CN" altLang="en-US" sz="1200" b="1" dirty="0">
                <a:solidFill>
                  <a:srgbClr val="002776"/>
                </a:solidFill>
                <a:cs typeface="+mn-ea"/>
                <a:sym typeface="+mn-lt"/>
              </a:rPr>
              <a:t>日</a:t>
            </a:r>
            <a:endParaRPr lang="en-US" altLang="zh-CN" sz="1200" b="1" dirty="0">
              <a:solidFill>
                <a:srgbClr val="002776"/>
              </a:solidFill>
              <a:cs typeface="+mn-ea"/>
              <a:sym typeface="+mn-lt"/>
            </a:endParaRPr>
          </a:p>
        </p:txBody>
      </p:sp>
      <p:grpSp>
        <p:nvGrpSpPr>
          <p:cNvPr id="13" name="组合 12">
            <a:extLst>
              <a:ext uri="{FF2B5EF4-FFF2-40B4-BE49-F238E27FC236}">
                <a16:creationId xmlns:a16="http://schemas.microsoft.com/office/drawing/2014/main" id="{236EE957-08CD-4593-9B68-7C6C5571A668}"/>
              </a:ext>
            </a:extLst>
          </p:cNvPr>
          <p:cNvGrpSpPr/>
          <p:nvPr/>
        </p:nvGrpSpPr>
        <p:grpSpPr>
          <a:xfrm>
            <a:off x="7812360" y="123478"/>
            <a:ext cx="1204616" cy="342538"/>
            <a:chOff x="7524328" y="124886"/>
            <a:chExt cx="1492649" cy="424442"/>
          </a:xfrm>
        </p:grpSpPr>
        <p:pic>
          <p:nvPicPr>
            <p:cNvPr id="15" name="Picture 2">
              <a:extLst>
                <a:ext uri="{FF2B5EF4-FFF2-40B4-BE49-F238E27FC236}">
                  <a16:creationId xmlns:a16="http://schemas.microsoft.com/office/drawing/2014/main" id="{9A32201A-FFE2-42B7-88C7-FD0894C153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F34048DA-0640-4330-95C8-1F91E20FD73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6431482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4101" t="22867" r="3213" b="22251"/>
          <a:stretch/>
        </p:blipFill>
        <p:spPr>
          <a:xfrm>
            <a:off x="108315" y="471583"/>
            <a:ext cx="8927370" cy="4200334"/>
          </a:xfrm>
          <a:prstGeom prst="rect">
            <a:avLst/>
          </a:prstGeom>
        </p:spPr>
      </p:pic>
      <p:grpSp>
        <p:nvGrpSpPr>
          <p:cNvPr id="8" name="组合 7"/>
          <p:cNvGrpSpPr/>
          <p:nvPr/>
        </p:nvGrpSpPr>
        <p:grpSpPr>
          <a:xfrm>
            <a:off x="413792" y="1707654"/>
            <a:ext cx="8316416" cy="2490188"/>
            <a:chOff x="413792" y="1779662"/>
            <a:chExt cx="8316416" cy="2490188"/>
          </a:xfrm>
        </p:grpSpPr>
        <p:sp>
          <p:nvSpPr>
            <p:cNvPr id="4" name="矩形 3"/>
            <p:cNvSpPr/>
            <p:nvPr/>
          </p:nvSpPr>
          <p:spPr>
            <a:xfrm>
              <a:off x="413792" y="1779662"/>
              <a:ext cx="8316416" cy="1764196"/>
            </a:xfrm>
            <a:prstGeom prst="rect">
              <a:avLst/>
            </a:prstGeom>
            <a:gradFill>
              <a:gsLst>
                <a:gs pos="50000">
                  <a:srgbClr val="FEFFFF"/>
                </a:gs>
                <a:gs pos="20000">
                  <a:srgbClr val="FCFEFF">
                    <a:alpha val="97000"/>
                  </a:srgbClr>
                </a:gs>
                <a:gs pos="0">
                  <a:schemeClr val="accent1">
                    <a:lumMod val="5000"/>
                    <a:lumOff val="95000"/>
                    <a:alpha val="50000"/>
                  </a:schemeClr>
                </a:gs>
                <a:gs pos="80000">
                  <a:schemeClr val="bg1"/>
                </a:gs>
                <a:gs pos="0">
                  <a:schemeClr val="bg1">
                    <a:alpha val="0"/>
                  </a:schemeClr>
                </a:gs>
                <a:gs pos="100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9" name="Picture 15">
              <a:extLst>
                <a:ext uri="{FF2B5EF4-FFF2-40B4-BE49-F238E27FC236}">
                  <a16:creationId xmlns:a16="http://schemas.microsoft.com/office/drawing/2014/main" id="{D3D01CBE-9095-4679-A562-980AE1A766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flipH="1">
              <a:off x="4209004" y="954526"/>
              <a:ext cx="725992" cy="5904656"/>
            </a:xfrm>
            <a:prstGeom prst="rect">
              <a:avLst/>
            </a:prstGeom>
          </p:spPr>
        </p:pic>
      </p:grpSp>
      <p:sp>
        <p:nvSpPr>
          <p:cNvPr id="6" name="文本框 5"/>
          <p:cNvSpPr txBox="1"/>
          <p:nvPr/>
        </p:nvSpPr>
        <p:spPr>
          <a:xfrm>
            <a:off x="3577177" y="987574"/>
            <a:ext cx="1989647" cy="707886"/>
          </a:xfrm>
          <a:prstGeom prst="rect">
            <a:avLst/>
          </a:prstGeom>
          <a:noFill/>
        </p:spPr>
        <p:txBody>
          <a:bodyPr wrap="none" rtlCol="0">
            <a:spAutoFit/>
          </a:bodyPr>
          <a:lstStyle/>
          <a:p>
            <a:pPr algn="ctr"/>
            <a:r>
              <a:rPr lang="en-US" altLang="zh-CN" sz="4000" b="1" dirty="0">
                <a:latin typeface="Century Gothic" panose="020B0502020202020204" pitchFamily="34" charset="0"/>
              </a:rPr>
              <a:t>Part  01</a:t>
            </a:r>
            <a:endParaRPr lang="zh-CN" altLang="en-US" sz="4000" b="1" dirty="0">
              <a:latin typeface="Century Gothic" panose="020B0502020202020204" pitchFamily="34" charset="0"/>
            </a:endParaRPr>
          </a:p>
        </p:txBody>
      </p:sp>
      <p:sp>
        <p:nvSpPr>
          <p:cNvPr id="21" name="文本占位符 10"/>
          <p:cNvSpPr txBox="1">
            <a:spLocks/>
          </p:cNvSpPr>
          <p:nvPr/>
        </p:nvSpPr>
        <p:spPr>
          <a:xfrm>
            <a:off x="2753756" y="1995686"/>
            <a:ext cx="3636488" cy="80671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引言</a:t>
            </a:r>
          </a:p>
        </p:txBody>
      </p:sp>
      <p:sp>
        <p:nvSpPr>
          <p:cNvPr id="22" name="矩形 21"/>
          <p:cNvSpPr/>
          <p:nvPr/>
        </p:nvSpPr>
        <p:spPr>
          <a:xfrm>
            <a:off x="3786556" y="2802400"/>
            <a:ext cx="1570888" cy="326051"/>
          </a:xfrm>
          <a:prstGeom prst="rect">
            <a:avLst/>
          </a:prstGeom>
        </p:spPr>
        <p:txBody>
          <a:bodyPr wrap="square">
            <a:spAutoFit/>
          </a:bodyPr>
          <a:lstStyle/>
          <a:p>
            <a:pPr algn="ctr">
              <a:lnSpc>
                <a:spcPct val="120000"/>
              </a:lnSpc>
            </a:pPr>
            <a:r>
              <a:rPr lang="en-US" altLang="zh-CN" sz="1400" dirty="0">
                <a:latin typeface="Century Gothic" panose="020B0502020202020204" pitchFamily="34" charset="0"/>
                <a:sym typeface="Arial"/>
              </a:rPr>
              <a:t>Introduction</a:t>
            </a:r>
          </a:p>
        </p:txBody>
      </p:sp>
      <p:grpSp>
        <p:nvGrpSpPr>
          <p:cNvPr id="9" name="组合 8">
            <a:extLst>
              <a:ext uri="{FF2B5EF4-FFF2-40B4-BE49-F238E27FC236}">
                <a16:creationId xmlns:a16="http://schemas.microsoft.com/office/drawing/2014/main" id="{2D18B6E5-C5D3-4FDC-85D0-A48466A44ECB}"/>
              </a:ext>
            </a:extLst>
          </p:cNvPr>
          <p:cNvGrpSpPr/>
          <p:nvPr/>
        </p:nvGrpSpPr>
        <p:grpSpPr>
          <a:xfrm>
            <a:off x="7812360" y="123478"/>
            <a:ext cx="1204616" cy="342538"/>
            <a:chOff x="7524328" y="124886"/>
            <a:chExt cx="1492649" cy="424442"/>
          </a:xfrm>
        </p:grpSpPr>
        <p:pic>
          <p:nvPicPr>
            <p:cNvPr id="10" name="Picture 2">
              <a:extLst>
                <a:ext uri="{FF2B5EF4-FFF2-40B4-BE49-F238E27FC236}">
                  <a16:creationId xmlns:a16="http://schemas.microsoft.com/office/drawing/2014/main" id="{019D3E2E-AADE-4215-92CA-AADB5D196D5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7CFCD27-A419-4777-BB10-979A68B3FA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495560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Group 3"/>
          <p:cNvGrpSpPr/>
          <p:nvPr/>
        </p:nvGrpSpPr>
        <p:grpSpPr>
          <a:xfrm>
            <a:off x="825590" y="1163801"/>
            <a:ext cx="7539480" cy="3299508"/>
            <a:chOff x="1100786" y="1551735"/>
            <a:chExt cx="10052640" cy="4399344"/>
          </a:xfrm>
        </p:grpSpPr>
        <p:sp>
          <p:nvSpPr>
            <p:cNvPr id="21" name="Freeform 21"/>
            <p:cNvSpPr/>
            <p:nvPr/>
          </p:nvSpPr>
          <p:spPr>
            <a:xfrm rot="19805282">
              <a:off x="1456384" y="1551735"/>
              <a:ext cx="9350488" cy="4399344"/>
            </a:xfrm>
            <a:custGeom>
              <a:avLst/>
              <a:gdLst>
                <a:gd name="connsiteX0" fmla="*/ 9210674 w 9350488"/>
                <a:gd name="connsiteY0" fmla="*/ 3819266 h 4399344"/>
                <a:gd name="connsiteX1" fmla="*/ 9350488 w 9350488"/>
                <a:gd name="connsiteY1" fmla="*/ 4082226 h 4399344"/>
                <a:gd name="connsiteX2" fmla="*/ 9033370 w 9350488"/>
                <a:gd name="connsiteY2" fmla="*/ 4399344 h 4399344"/>
                <a:gd name="connsiteX3" fmla="*/ 6852320 w 9350488"/>
                <a:gd name="connsiteY3" fmla="*/ 4399344 h 4399344"/>
                <a:gd name="connsiteX4" fmla="*/ 6844759 w 9350488"/>
                <a:gd name="connsiteY4" fmla="*/ 4398581 h 4399344"/>
                <a:gd name="connsiteX5" fmla="*/ 6831730 w 9350488"/>
                <a:gd name="connsiteY5" fmla="*/ 4398964 h 4399344"/>
                <a:gd name="connsiteX6" fmla="*/ 6805150 w 9350488"/>
                <a:gd name="connsiteY6" fmla="*/ 4394589 h 4399344"/>
                <a:gd name="connsiteX7" fmla="*/ 6788410 w 9350488"/>
                <a:gd name="connsiteY7" fmla="*/ 4392901 h 4399344"/>
                <a:gd name="connsiteX8" fmla="*/ 6781081 w 9350488"/>
                <a:gd name="connsiteY8" fmla="*/ 4390626 h 4399344"/>
                <a:gd name="connsiteX9" fmla="*/ 6771692 w 9350488"/>
                <a:gd name="connsiteY9" fmla="*/ 4389080 h 4399344"/>
                <a:gd name="connsiteX10" fmla="*/ 6748678 w 9350488"/>
                <a:gd name="connsiteY10" fmla="*/ 4380567 h 4399344"/>
                <a:gd name="connsiteX11" fmla="*/ 6728884 w 9350488"/>
                <a:gd name="connsiteY11" fmla="*/ 4374423 h 4399344"/>
                <a:gd name="connsiteX12" fmla="*/ 6722076 w 9350488"/>
                <a:gd name="connsiteY12" fmla="*/ 4370728 h 4399344"/>
                <a:gd name="connsiteX13" fmla="*/ 6714626 w 9350488"/>
                <a:gd name="connsiteY13" fmla="*/ 4367972 h 4399344"/>
                <a:gd name="connsiteX14" fmla="*/ 6695104 w 9350488"/>
                <a:gd name="connsiteY14" fmla="*/ 4356088 h 4399344"/>
                <a:gd name="connsiteX15" fmla="*/ 6675017 w 9350488"/>
                <a:gd name="connsiteY15" fmla="*/ 4345185 h 4399344"/>
                <a:gd name="connsiteX16" fmla="*/ 6668890 w 9350488"/>
                <a:gd name="connsiteY16" fmla="*/ 4340130 h 4399344"/>
                <a:gd name="connsiteX17" fmla="*/ 6662274 w 9350488"/>
                <a:gd name="connsiteY17" fmla="*/ 4336102 h 4399344"/>
                <a:gd name="connsiteX18" fmla="*/ 6647012 w 9350488"/>
                <a:gd name="connsiteY18" fmla="*/ 4322079 h 4399344"/>
                <a:gd name="connsiteX19" fmla="*/ 6628085 w 9350488"/>
                <a:gd name="connsiteY19" fmla="*/ 4306462 h 4399344"/>
                <a:gd name="connsiteX20" fmla="*/ 6622029 w 9350488"/>
                <a:gd name="connsiteY20" fmla="*/ 4299122 h 4399344"/>
                <a:gd name="connsiteX21" fmla="*/ 6616378 w 9350488"/>
                <a:gd name="connsiteY21" fmla="*/ 4293931 h 4399344"/>
                <a:gd name="connsiteX22" fmla="*/ 6606505 w 9350488"/>
                <a:gd name="connsiteY22" fmla="*/ 4280307 h 4399344"/>
                <a:gd name="connsiteX23" fmla="*/ 6589361 w 9350488"/>
                <a:gd name="connsiteY23" fmla="*/ 4259529 h 4399344"/>
                <a:gd name="connsiteX24" fmla="*/ 6583143 w 9350488"/>
                <a:gd name="connsiteY24" fmla="*/ 4248073 h 4399344"/>
                <a:gd name="connsiteX25" fmla="*/ 6578683 w 9350488"/>
                <a:gd name="connsiteY25" fmla="*/ 4241920 h 4399344"/>
                <a:gd name="connsiteX26" fmla="*/ 5577164 w 9350488"/>
                <a:gd name="connsiteY26" fmla="*/ 2519482 h 4399344"/>
                <a:gd name="connsiteX27" fmla="*/ 3584720 w 9350488"/>
                <a:gd name="connsiteY27" fmla="*/ 2519482 h 4399344"/>
                <a:gd name="connsiteX28" fmla="*/ 3577151 w 9350488"/>
                <a:gd name="connsiteY28" fmla="*/ 2518719 h 4399344"/>
                <a:gd name="connsiteX29" fmla="*/ 3564128 w 9350488"/>
                <a:gd name="connsiteY29" fmla="*/ 2519102 h 4399344"/>
                <a:gd name="connsiteX30" fmla="*/ 3537559 w 9350488"/>
                <a:gd name="connsiteY30" fmla="*/ 2514728 h 4399344"/>
                <a:gd name="connsiteX31" fmla="*/ 3520810 w 9350488"/>
                <a:gd name="connsiteY31" fmla="*/ 2513039 h 4399344"/>
                <a:gd name="connsiteX32" fmla="*/ 3513476 w 9350488"/>
                <a:gd name="connsiteY32" fmla="*/ 2510763 h 4399344"/>
                <a:gd name="connsiteX33" fmla="*/ 3504091 w 9350488"/>
                <a:gd name="connsiteY33" fmla="*/ 2509217 h 4399344"/>
                <a:gd name="connsiteX34" fmla="*/ 3481082 w 9350488"/>
                <a:gd name="connsiteY34" fmla="*/ 2500707 h 4399344"/>
                <a:gd name="connsiteX35" fmla="*/ 3461284 w 9350488"/>
                <a:gd name="connsiteY35" fmla="*/ 2494561 h 4399344"/>
                <a:gd name="connsiteX36" fmla="*/ 3454474 w 9350488"/>
                <a:gd name="connsiteY36" fmla="*/ 2490865 h 4399344"/>
                <a:gd name="connsiteX37" fmla="*/ 3447024 w 9350488"/>
                <a:gd name="connsiteY37" fmla="*/ 2488109 h 4399344"/>
                <a:gd name="connsiteX38" fmla="*/ 3427503 w 9350488"/>
                <a:gd name="connsiteY38" fmla="*/ 2476226 h 4399344"/>
                <a:gd name="connsiteX39" fmla="*/ 3407416 w 9350488"/>
                <a:gd name="connsiteY39" fmla="*/ 2465323 h 4399344"/>
                <a:gd name="connsiteX40" fmla="*/ 3401290 w 9350488"/>
                <a:gd name="connsiteY40" fmla="*/ 2460268 h 4399344"/>
                <a:gd name="connsiteX41" fmla="*/ 3394672 w 9350488"/>
                <a:gd name="connsiteY41" fmla="*/ 2456239 h 4399344"/>
                <a:gd name="connsiteX42" fmla="*/ 3379407 w 9350488"/>
                <a:gd name="connsiteY42" fmla="*/ 2442213 h 4399344"/>
                <a:gd name="connsiteX43" fmla="*/ 3360484 w 9350488"/>
                <a:gd name="connsiteY43" fmla="*/ 2426600 h 4399344"/>
                <a:gd name="connsiteX44" fmla="*/ 3354430 w 9350488"/>
                <a:gd name="connsiteY44" fmla="*/ 2419263 h 4399344"/>
                <a:gd name="connsiteX45" fmla="*/ 3348776 w 9350488"/>
                <a:gd name="connsiteY45" fmla="*/ 2414068 h 4399344"/>
                <a:gd name="connsiteX46" fmla="*/ 3338897 w 9350488"/>
                <a:gd name="connsiteY46" fmla="*/ 2400437 h 4399344"/>
                <a:gd name="connsiteX47" fmla="*/ 3321761 w 9350488"/>
                <a:gd name="connsiteY47" fmla="*/ 2379667 h 4399344"/>
                <a:gd name="connsiteX48" fmla="*/ 3315545 w 9350488"/>
                <a:gd name="connsiteY48" fmla="*/ 2368216 h 4399344"/>
                <a:gd name="connsiteX49" fmla="*/ 3311081 w 9350488"/>
                <a:gd name="connsiteY49" fmla="*/ 2362057 h 4399344"/>
                <a:gd name="connsiteX50" fmla="*/ 2309562 w 9350488"/>
                <a:gd name="connsiteY50" fmla="*/ 639619 h 4399344"/>
                <a:gd name="connsiteX51" fmla="*/ 317118 w 9350488"/>
                <a:gd name="connsiteY51" fmla="*/ 639619 h 4399344"/>
                <a:gd name="connsiteX52" fmla="*/ 1 w 9350488"/>
                <a:gd name="connsiteY52" fmla="*/ 322501 h 4399344"/>
                <a:gd name="connsiteX53" fmla="*/ 317119 w 9350488"/>
                <a:gd name="connsiteY53" fmla="*/ 5383 h 4399344"/>
                <a:gd name="connsiteX54" fmla="*/ 2436279 w 9350488"/>
                <a:gd name="connsiteY54" fmla="*/ 5383 h 4399344"/>
                <a:gd name="connsiteX55" fmla="*/ 2448735 w 9350488"/>
                <a:gd name="connsiteY55" fmla="*/ 2523 h 4399344"/>
                <a:gd name="connsiteX56" fmla="*/ 2627103 w 9350488"/>
                <a:gd name="connsiteY56" fmla="*/ 31715 h 4399344"/>
                <a:gd name="connsiteX57" fmla="*/ 2650943 w 9350488"/>
                <a:gd name="connsiteY57" fmla="*/ 46228 h 4399344"/>
                <a:gd name="connsiteX58" fmla="*/ 2675472 w 9350488"/>
                <a:gd name="connsiteY58" fmla="*/ 59542 h 4399344"/>
                <a:gd name="connsiteX59" fmla="*/ 2790366 w 9350488"/>
                <a:gd name="connsiteY59" fmla="*/ 199065 h 4399344"/>
                <a:gd name="connsiteX60" fmla="*/ 2794154 w 9350488"/>
                <a:gd name="connsiteY60" fmla="*/ 211270 h 4399344"/>
                <a:gd name="connsiteX61" fmla="*/ 3767495 w 9350488"/>
                <a:gd name="connsiteY61" fmla="*/ 1885246 h 4399344"/>
                <a:gd name="connsiteX62" fmla="*/ 5703881 w 9350488"/>
                <a:gd name="connsiteY62" fmla="*/ 1885246 h 4399344"/>
                <a:gd name="connsiteX63" fmla="*/ 5716337 w 9350488"/>
                <a:gd name="connsiteY63" fmla="*/ 1882386 h 4399344"/>
                <a:gd name="connsiteX64" fmla="*/ 5894704 w 9350488"/>
                <a:gd name="connsiteY64" fmla="*/ 1911577 h 4399344"/>
                <a:gd name="connsiteX65" fmla="*/ 5930433 w 9350488"/>
                <a:gd name="connsiteY65" fmla="*/ 1933328 h 4399344"/>
                <a:gd name="connsiteX66" fmla="*/ 5943074 w 9350488"/>
                <a:gd name="connsiteY66" fmla="*/ 1939405 h 4399344"/>
                <a:gd name="connsiteX67" fmla="*/ 6044613 w 9350488"/>
                <a:gd name="connsiteY67" fmla="*/ 2051207 h 4399344"/>
                <a:gd name="connsiteX68" fmla="*/ 6057322 w 9350488"/>
                <a:gd name="connsiteY68" fmla="*/ 2083506 h 4399344"/>
                <a:gd name="connsiteX69" fmla="*/ 7035096 w 9350488"/>
                <a:gd name="connsiteY69" fmla="*/ 3765107 h 4399344"/>
                <a:gd name="connsiteX70" fmla="*/ 9033370 w 9350488"/>
                <a:gd name="connsiteY70" fmla="*/ 3765107 h 4399344"/>
                <a:gd name="connsiteX71" fmla="*/ 9210674 w 9350488"/>
                <a:gd name="connsiteY71" fmla="*/ 3819266 h 439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50488" h="4399344">
                  <a:moveTo>
                    <a:pt x="9210674" y="3819266"/>
                  </a:moveTo>
                  <a:cubicBezTo>
                    <a:pt x="9295028" y="3876255"/>
                    <a:pt x="9350488" y="3972763"/>
                    <a:pt x="9350488" y="4082226"/>
                  </a:cubicBezTo>
                  <a:cubicBezTo>
                    <a:pt x="9350488" y="4257365"/>
                    <a:pt x="9208509" y="4399344"/>
                    <a:pt x="9033370" y="4399344"/>
                  </a:cubicBezTo>
                  <a:lnTo>
                    <a:pt x="6852320" y="4399344"/>
                  </a:lnTo>
                  <a:lnTo>
                    <a:pt x="6844759" y="4398581"/>
                  </a:lnTo>
                  <a:lnTo>
                    <a:pt x="6831730" y="4398964"/>
                  </a:lnTo>
                  <a:lnTo>
                    <a:pt x="6805150" y="4394589"/>
                  </a:lnTo>
                  <a:lnTo>
                    <a:pt x="6788410" y="4392901"/>
                  </a:lnTo>
                  <a:lnTo>
                    <a:pt x="6781081" y="4390626"/>
                  </a:lnTo>
                  <a:lnTo>
                    <a:pt x="6771692" y="4389080"/>
                  </a:lnTo>
                  <a:lnTo>
                    <a:pt x="6748678" y="4380567"/>
                  </a:lnTo>
                  <a:lnTo>
                    <a:pt x="6728884" y="4374423"/>
                  </a:lnTo>
                  <a:lnTo>
                    <a:pt x="6722076" y="4370728"/>
                  </a:lnTo>
                  <a:lnTo>
                    <a:pt x="6714626" y="4367972"/>
                  </a:lnTo>
                  <a:lnTo>
                    <a:pt x="6695104" y="4356088"/>
                  </a:lnTo>
                  <a:lnTo>
                    <a:pt x="6675017" y="4345185"/>
                  </a:lnTo>
                  <a:lnTo>
                    <a:pt x="6668890" y="4340130"/>
                  </a:lnTo>
                  <a:lnTo>
                    <a:pt x="6662274" y="4336102"/>
                  </a:lnTo>
                  <a:lnTo>
                    <a:pt x="6647012" y="4322079"/>
                  </a:lnTo>
                  <a:lnTo>
                    <a:pt x="6628085" y="4306462"/>
                  </a:lnTo>
                  <a:lnTo>
                    <a:pt x="6622029" y="4299122"/>
                  </a:lnTo>
                  <a:lnTo>
                    <a:pt x="6616378" y="4293931"/>
                  </a:lnTo>
                  <a:lnTo>
                    <a:pt x="6606505" y="4280307"/>
                  </a:lnTo>
                  <a:lnTo>
                    <a:pt x="6589361" y="4259529"/>
                  </a:lnTo>
                  <a:lnTo>
                    <a:pt x="6583143" y="4248073"/>
                  </a:lnTo>
                  <a:lnTo>
                    <a:pt x="6578683" y="4241920"/>
                  </a:lnTo>
                  <a:lnTo>
                    <a:pt x="5577164" y="2519482"/>
                  </a:lnTo>
                  <a:lnTo>
                    <a:pt x="3584720" y="2519482"/>
                  </a:lnTo>
                  <a:lnTo>
                    <a:pt x="3577151" y="2518719"/>
                  </a:lnTo>
                  <a:lnTo>
                    <a:pt x="3564128" y="2519102"/>
                  </a:lnTo>
                  <a:lnTo>
                    <a:pt x="3537559" y="2514728"/>
                  </a:lnTo>
                  <a:lnTo>
                    <a:pt x="3520810" y="2513039"/>
                  </a:lnTo>
                  <a:lnTo>
                    <a:pt x="3513476" y="2510763"/>
                  </a:lnTo>
                  <a:lnTo>
                    <a:pt x="3504091" y="2509217"/>
                  </a:lnTo>
                  <a:lnTo>
                    <a:pt x="3481082" y="2500707"/>
                  </a:lnTo>
                  <a:lnTo>
                    <a:pt x="3461284" y="2494561"/>
                  </a:lnTo>
                  <a:lnTo>
                    <a:pt x="3454474" y="2490865"/>
                  </a:lnTo>
                  <a:lnTo>
                    <a:pt x="3447024" y="2488109"/>
                  </a:lnTo>
                  <a:lnTo>
                    <a:pt x="3427503" y="2476226"/>
                  </a:lnTo>
                  <a:lnTo>
                    <a:pt x="3407416" y="2465323"/>
                  </a:lnTo>
                  <a:lnTo>
                    <a:pt x="3401290" y="2460268"/>
                  </a:lnTo>
                  <a:lnTo>
                    <a:pt x="3394672" y="2456239"/>
                  </a:lnTo>
                  <a:lnTo>
                    <a:pt x="3379407" y="2442213"/>
                  </a:lnTo>
                  <a:lnTo>
                    <a:pt x="3360484" y="2426600"/>
                  </a:lnTo>
                  <a:lnTo>
                    <a:pt x="3354430" y="2419263"/>
                  </a:lnTo>
                  <a:lnTo>
                    <a:pt x="3348776" y="2414068"/>
                  </a:lnTo>
                  <a:lnTo>
                    <a:pt x="3338897" y="2400437"/>
                  </a:lnTo>
                  <a:lnTo>
                    <a:pt x="3321761" y="2379667"/>
                  </a:lnTo>
                  <a:lnTo>
                    <a:pt x="3315545" y="2368216"/>
                  </a:lnTo>
                  <a:lnTo>
                    <a:pt x="3311081" y="2362057"/>
                  </a:lnTo>
                  <a:lnTo>
                    <a:pt x="2309562" y="639619"/>
                  </a:lnTo>
                  <a:lnTo>
                    <a:pt x="317118" y="639619"/>
                  </a:lnTo>
                  <a:cubicBezTo>
                    <a:pt x="141979" y="639619"/>
                    <a:pt x="0" y="497640"/>
                    <a:pt x="1" y="322501"/>
                  </a:cubicBezTo>
                  <a:cubicBezTo>
                    <a:pt x="0" y="147362"/>
                    <a:pt x="141979" y="5383"/>
                    <a:pt x="317119" y="5383"/>
                  </a:cubicBezTo>
                  <a:lnTo>
                    <a:pt x="2436279" y="5383"/>
                  </a:lnTo>
                  <a:lnTo>
                    <a:pt x="2448735" y="2523"/>
                  </a:lnTo>
                  <a:cubicBezTo>
                    <a:pt x="2510031" y="-5274"/>
                    <a:pt x="2572102" y="5149"/>
                    <a:pt x="2627103" y="31715"/>
                  </a:cubicBezTo>
                  <a:lnTo>
                    <a:pt x="2650943" y="46228"/>
                  </a:lnTo>
                  <a:lnTo>
                    <a:pt x="2675472" y="59542"/>
                  </a:lnTo>
                  <a:cubicBezTo>
                    <a:pt x="2726084" y="93735"/>
                    <a:pt x="2766295" y="142156"/>
                    <a:pt x="2790366" y="199065"/>
                  </a:cubicBezTo>
                  <a:lnTo>
                    <a:pt x="2794154" y="211270"/>
                  </a:lnTo>
                  <a:lnTo>
                    <a:pt x="3767495" y="1885246"/>
                  </a:lnTo>
                  <a:lnTo>
                    <a:pt x="5703881" y="1885246"/>
                  </a:lnTo>
                  <a:lnTo>
                    <a:pt x="5716337" y="1882386"/>
                  </a:lnTo>
                  <a:cubicBezTo>
                    <a:pt x="5777633" y="1874589"/>
                    <a:pt x="5839704" y="1885011"/>
                    <a:pt x="5894704" y="1911577"/>
                  </a:cubicBezTo>
                  <a:lnTo>
                    <a:pt x="5930433" y="1933328"/>
                  </a:lnTo>
                  <a:lnTo>
                    <a:pt x="5943074" y="1939405"/>
                  </a:lnTo>
                  <a:cubicBezTo>
                    <a:pt x="5985251" y="1967899"/>
                    <a:pt x="6020204" y="2006273"/>
                    <a:pt x="6044613" y="2051207"/>
                  </a:cubicBezTo>
                  <a:lnTo>
                    <a:pt x="6057322" y="2083506"/>
                  </a:lnTo>
                  <a:lnTo>
                    <a:pt x="7035096" y="3765107"/>
                  </a:lnTo>
                  <a:lnTo>
                    <a:pt x="9033370" y="3765107"/>
                  </a:lnTo>
                  <a:cubicBezTo>
                    <a:pt x="9099047" y="3765107"/>
                    <a:pt x="9160061" y="3785073"/>
                    <a:pt x="9210674" y="3819266"/>
                  </a:cubicBezTo>
                  <a:close/>
                </a:path>
              </a:pathLst>
            </a:custGeom>
            <a:solidFill>
              <a:srgbClr val="00277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22" name="Rounded Rectangle 4"/>
            <p:cNvSpPr/>
            <p:nvPr/>
          </p:nvSpPr>
          <p:spPr>
            <a:xfrm rot="19805282">
              <a:off x="1100786" y="3962064"/>
              <a:ext cx="634909" cy="634236"/>
            </a:xfrm>
            <a:prstGeom prst="roundRect">
              <a:avLst>
                <a:gd name="adj" fmla="val 50000"/>
              </a:avLst>
            </a:prstGeom>
            <a:solidFill>
              <a:srgbClr val="002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23" name="Rounded Rectangle 17"/>
            <p:cNvSpPr/>
            <p:nvPr/>
          </p:nvSpPr>
          <p:spPr>
            <a:xfrm rot="19805282">
              <a:off x="2976655" y="2907046"/>
              <a:ext cx="634909" cy="634236"/>
            </a:xfrm>
            <a:prstGeom prst="roundRect">
              <a:avLst>
                <a:gd name="adj" fmla="val 50000"/>
              </a:avLst>
            </a:prstGeom>
            <a:solidFill>
              <a:srgbClr val="002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24" name="Rounded Rectangle 18"/>
            <p:cNvSpPr/>
            <p:nvPr/>
          </p:nvSpPr>
          <p:spPr>
            <a:xfrm rot="19805282">
              <a:off x="4856481" y="3966200"/>
              <a:ext cx="634909" cy="634236"/>
            </a:xfrm>
            <a:prstGeom prst="roundRect">
              <a:avLst>
                <a:gd name="adj" fmla="val 50000"/>
              </a:avLst>
            </a:prstGeom>
            <a:solidFill>
              <a:srgbClr val="002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25" name="Rounded Rectangle 19"/>
            <p:cNvSpPr/>
            <p:nvPr/>
          </p:nvSpPr>
          <p:spPr>
            <a:xfrm rot="19805282">
              <a:off x="6750373" y="2907049"/>
              <a:ext cx="634909" cy="634236"/>
            </a:xfrm>
            <a:prstGeom prst="roundRect">
              <a:avLst>
                <a:gd name="adj" fmla="val 50000"/>
              </a:avLst>
            </a:prstGeom>
            <a:solidFill>
              <a:srgbClr val="002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26" name="Rounded Rectangle 20"/>
            <p:cNvSpPr/>
            <p:nvPr/>
          </p:nvSpPr>
          <p:spPr>
            <a:xfrm rot="19805282">
              <a:off x="10518517" y="2907047"/>
              <a:ext cx="634909" cy="634236"/>
            </a:xfrm>
            <a:prstGeom prst="roundRect">
              <a:avLst>
                <a:gd name="adj" fmla="val 50000"/>
              </a:avLst>
            </a:prstGeom>
            <a:solidFill>
              <a:srgbClr val="002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27" name="Rounded Rectangle 22"/>
            <p:cNvSpPr/>
            <p:nvPr/>
          </p:nvSpPr>
          <p:spPr>
            <a:xfrm rot="19805282">
              <a:off x="8614859" y="3962065"/>
              <a:ext cx="634909" cy="634236"/>
            </a:xfrm>
            <a:prstGeom prst="roundRect">
              <a:avLst>
                <a:gd name="adj" fmla="val 50000"/>
              </a:avLst>
            </a:prstGeom>
            <a:solidFill>
              <a:srgbClr val="002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28" name="Freeform 23"/>
            <p:cNvSpPr>
              <a:spLocks noEditPoints="1"/>
            </p:cNvSpPr>
            <p:nvPr/>
          </p:nvSpPr>
          <p:spPr bwMode="auto">
            <a:xfrm>
              <a:off x="3100417" y="3031426"/>
              <a:ext cx="387383" cy="38547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29" name="Freeform 24"/>
            <p:cNvSpPr>
              <a:spLocks noEditPoints="1"/>
            </p:cNvSpPr>
            <p:nvPr/>
          </p:nvSpPr>
          <p:spPr bwMode="auto">
            <a:xfrm>
              <a:off x="6878905" y="3031426"/>
              <a:ext cx="377843" cy="362576"/>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30" name="Freeform 25"/>
            <p:cNvSpPr>
              <a:spLocks noEditPoints="1"/>
            </p:cNvSpPr>
            <p:nvPr/>
          </p:nvSpPr>
          <p:spPr bwMode="auto">
            <a:xfrm>
              <a:off x="5005051" y="4114114"/>
              <a:ext cx="337768" cy="3301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31" name="Freeform 26"/>
            <p:cNvSpPr>
              <a:spLocks noEditPoints="1"/>
            </p:cNvSpPr>
            <p:nvPr/>
          </p:nvSpPr>
          <p:spPr bwMode="auto">
            <a:xfrm>
              <a:off x="8773924" y="4087398"/>
              <a:ext cx="316777" cy="38356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cxnSp>
        <p:nvCxnSpPr>
          <p:cNvPr id="32" name="Straight Arrow Connector 37"/>
          <p:cNvCxnSpPr/>
          <p:nvPr/>
        </p:nvCxnSpPr>
        <p:spPr>
          <a:xfrm>
            <a:off x="2470581" y="2813555"/>
            <a:ext cx="0" cy="720717"/>
          </a:xfrm>
          <a:prstGeom prst="straightConnector1">
            <a:avLst/>
          </a:prstGeom>
          <a:ln w="25400">
            <a:solidFill>
              <a:srgbClr val="002776">
                <a:alpha val="5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40"/>
          <p:cNvCxnSpPr/>
          <p:nvPr/>
        </p:nvCxnSpPr>
        <p:spPr>
          <a:xfrm>
            <a:off x="5300870" y="2813555"/>
            <a:ext cx="0" cy="720717"/>
          </a:xfrm>
          <a:prstGeom prst="straightConnector1">
            <a:avLst/>
          </a:prstGeom>
          <a:ln w="25400">
            <a:solidFill>
              <a:srgbClr val="002776">
                <a:alpha val="5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41"/>
          <p:cNvCxnSpPr/>
          <p:nvPr/>
        </p:nvCxnSpPr>
        <p:spPr>
          <a:xfrm flipV="1">
            <a:off x="6713663" y="2093237"/>
            <a:ext cx="0" cy="720717"/>
          </a:xfrm>
          <a:prstGeom prst="straightConnector1">
            <a:avLst/>
          </a:prstGeom>
          <a:ln w="25400">
            <a:solidFill>
              <a:srgbClr val="002776">
                <a:alpha val="5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42"/>
          <p:cNvCxnSpPr/>
          <p:nvPr/>
        </p:nvCxnSpPr>
        <p:spPr>
          <a:xfrm flipV="1">
            <a:off x="3894376" y="2093237"/>
            <a:ext cx="0" cy="720717"/>
          </a:xfrm>
          <a:prstGeom prst="straightConnector1">
            <a:avLst/>
          </a:prstGeom>
          <a:ln w="25400">
            <a:solidFill>
              <a:srgbClr val="002776">
                <a:alpha val="5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36" name="Group 5"/>
          <p:cNvGrpSpPr/>
          <p:nvPr/>
        </p:nvGrpSpPr>
        <p:grpSpPr>
          <a:xfrm>
            <a:off x="1447157" y="3679771"/>
            <a:ext cx="2046849" cy="1268244"/>
            <a:chOff x="1929543" y="4810953"/>
            <a:chExt cx="2729132" cy="1690992"/>
          </a:xfrm>
        </p:grpSpPr>
        <p:sp>
          <p:nvSpPr>
            <p:cNvPr id="37" name="TextBox 36"/>
            <p:cNvSpPr txBox="1"/>
            <p:nvPr/>
          </p:nvSpPr>
          <p:spPr>
            <a:xfrm>
              <a:off x="2463454" y="4810953"/>
              <a:ext cx="1682512" cy="492443"/>
            </a:xfrm>
            <a:prstGeom prst="rect">
              <a:avLst/>
            </a:prstGeom>
            <a:noFill/>
          </p:spPr>
          <p:txBody>
            <a:bodyPr wrap="none" rtlCol="0">
              <a:spAutoFit/>
            </a:bodyPr>
            <a:lstStyle/>
            <a:p>
              <a:pPr algn="ctr"/>
              <a:r>
                <a:rPr lang="zh-CN" altLang="en-US" b="1" spc="300" dirty="0">
                  <a:solidFill>
                    <a:srgbClr val="002776"/>
                  </a:solidFill>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调研背景</a:t>
              </a:r>
            </a:p>
          </p:txBody>
        </p:sp>
        <p:sp>
          <p:nvSpPr>
            <p:cNvPr id="38" name="Rectangle 44"/>
            <p:cNvSpPr/>
            <p:nvPr/>
          </p:nvSpPr>
          <p:spPr>
            <a:xfrm>
              <a:off x="1929543" y="5304010"/>
              <a:ext cx="2729132" cy="1197935"/>
            </a:xfrm>
            <a:prstGeom prst="rect">
              <a:avLst/>
            </a:prstGeom>
          </p:spPr>
          <p:txBody>
            <a:bodyPr wrap="square">
              <a:spAutoFit/>
            </a:bodyPr>
            <a:lstStyle/>
            <a:p>
              <a:pPr algn="ctr">
                <a:lnSpc>
                  <a:spcPct val="150000"/>
                </a:lnSpc>
              </a:pP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区块链因其去中心化和透明性被视为提升司法数据安全和公开性的潜在方案，最高人民法院已出台政策支持其在司法领域的应用</a:t>
              </a:r>
            </a:p>
          </p:txBody>
        </p:sp>
      </p:grpSp>
      <p:grpSp>
        <p:nvGrpSpPr>
          <p:cNvPr id="39" name="Group 8"/>
          <p:cNvGrpSpPr/>
          <p:nvPr/>
        </p:nvGrpSpPr>
        <p:grpSpPr>
          <a:xfrm>
            <a:off x="4277446" y="3679776"/>
            <a:ext cx="2046849" cy="1268239"/>
            <a:chOff x="5703261" y="4810953"/>
            <a:chExt cx="2729132" cy="1690983"/>
          </a:xfrm>
        </p:grpSpPr>
        <p:sp>
          <p:nvSpPr>
            <p:cNvPr id="40" name="TextBox 39"/>
            <p:cNvSpPr txBox="1"/>
            <p:nvPr/>
          </p:nvSpPr>
          <p:spPr>
            <a:xfrm>
              <a:off x="6226573" y="4810953"/>
              <a:ext cx="1682512" cy="492442"/>
            </a:xfrm>
            <a:prstGeom prst="rect">
              <a:avLst/>
            </a:prstGeom>
            <a:noFill/>
          </p:spPr>
          <p:txBody>
            <a:bodyPr wrap="none" rtlCol="0">
              <a:spAutoFit/>
            </a:bodyPr>
            <a:lstStyle/>
            <a:p>
              <a:pPr algn="ctr"/>
              <a:r>
                <a:rPr lang="zh-CN" altLang="en-US" b="1" spc="300" dirty="0">
                  <a:solidFill>
                    <a:srgbClr val="002776"/>
                  </a:solidFill>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调研方法</a:t>
              </a:r>
            </a:p>
          </p:txBody>
        </p:sp>
        <p:sp>
          <p:nvSpPr>
            <p:cNvPr id="41" name="Rectangle 48"/>
            <p:cNvSpPr/>
            <p:nvPr/>
          </p:nvSpPr>
          <p:spPr>
            <a:xfrm>
              <a:off x="5703261" y="5304003"/>
              <a:ext cx="2729132" cy="1197933"/>
            </a:xfrm>
            <a:prstGeom prst="rect">
              <a:avLst/>
            </a:prstGeom>
          </p:spPr>
          <p:txBody>
            <a:bodyPr wrap="square">
              <a:spAutoFit/>
            </a:bodyPr>
            <a:lstStyle/>
            <a:p>
              <a:pPr algn="ctr">
                <a:lnSpc>
                  <a:spcPct val="150000"/>
                </a:lnSpc>
              </a:pP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本调研结合文献与案例研究，分析区块链在司法领域的理论基础、应用效果及政策支持，评估其在智慧法院建设中的潜力。</a:t>
              </a:r>
            </a:p>
          </p:txBody>
        </p:sp>
      </p:grpSp>
      <p:grpSp>
        <p:nvGrpSpPr>
          <p:cNvPr id="42" name="Group 6"/>
          <p:cNvGrpSpPr/>
          <p:nvPr/>
        </p:nvGrpSpPr>
        <p:grpSpPr>
          <a:xfrm>
            <a:off x="2267744" y="915566"/>
            <a:ext cx="3260210" cy="1081978"/>
            <a:chOff x="3011067" y="1503398"/>
            <a:chExt cx="4346945" cy="1442633"/>
          </a:xfrm>
        </p:grpSpPr>
        <p:sp>
          <p:nvSpPr>
            <p:cNvPr id="43" name="TextBox 42"/>
            <p:cNvSpPr txBox="1"/>
            <p:nvPr/>
          </p:nvSpPr>
          <p:spPr>
            <a:xfrm>
              <a:off x="3718979" y="1503398"/>
              <a:ext cx="2921860" cy="492441"/>
            </a:xfrm>
            <a:prstGeom prst="rect">
              <a:avLst/>
            </a:prstGeom>
            <a:noFill/>
          </p:spPr>
          <p:txBody>
            <a:bodyPr wrap="square" rtlCol="0">
              <a:spAutoFit/>
            </a:bodyPr>
            <a:lstStyle/>
            <a:p>
              <a:pPr algn="ctr"/>
              <a:r>
                <a:rPr lang="zh-CN" altLang="en-US" b="1" spc="300" dirty="0">
                  <a:solidFill>
                    <a:srgbClr val="002776"/>
                  </a:solidFill>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研究目的与问题</a:t>
              </a:r>
            </a:p>
          </p:txBody>
        </p:sp>
        <p:sp>
          <p:nvSpPr>
            <p:cNvPr id="44" name="Rectangle 50"/>
            <p:cNvSpPr/>
            <p:nvPr/>
          </p:nvSpPr>
          <p:spPr>
            <a:xfrm>
              <a:off x="3011067" y="2025098"/>
              <a:ext cx="4346945" cy="920933"/>
            </a:xfrm>
            <a:prstGeom prst="rect">
              <a:avLst/>
            </a:prstGeom>
          </p:spPr>
          <p:txBody>
            <a:bodyPr wrap="square">
              <a:spAutoFit/>
            </a:bodyPr>
            <a:lstStyle/>
            <a:p>
              <a:pPr algn="ctr">
                <a:lnSpc>
                  <a:spcPct val="150000"/>
                </a:lnSpc>
              </a:pP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本调研探讨区块链在司法领域的应用价值及可行性，重点分析其在专利保护、数据共享、证据存储和智能合约中的效果，以及对提升司法透明度和安全性、推动智慧法院建设的潜力。</a:t>
              </a:r>
            </a:p>
          </p:txBody>
        </p:sp>
      </p:grpSp>
      <p:grpSp>
        <p:nvGrpSpPr>
          <p:cNvPr id="45" name="Group 7"/>
          <p:cNvGrpSpPr/>
          <p:nvPr/>
        </p:nvGrpSpPr>
        <p:grpSpPr>
          <a:xfrm>
            <a:off x="5701078" y="938139"/>
            <a:ext cx="2013273" cy="843381"/>
            <a:chOff x="7601431" y="1524600"/>
            <a:chExt cx="2684364" cy="1124506"/>
          </a:xfrm>
        </p:grpSpPr>
        <p:sp>
          <p:nvSpPr>
            <p:cNvPr id="46" name="TextBox 45"/>
            <p:cNvSpPr txBox="1"/>
            <p:nvPr/>
          </p:nvSpPr>
          <p:spPr>
            <a:xfrm>
              <a:off x="8091058" y="1524600"/>
              <a:ext cx="1682512" cy="492442"/>
            </a:xfrm>
            <a:prstGeom prst="rect">
              <a:avLst/>
            </a:prstGeom>
            <a:noFill/>
          </p:spPr>
          <p:txBody>
            <a:bodyPr wrap="none" rtlCol="0">
              <a:spAutoFit/>
            </a:bodyPr>
            <a:lstStyle/>
            <a:p>
              <a:pPr algn="ctr"/>
              <a:r>
                <a:rPr lang="zh-CN" altLang="en-US" b="1" spc="300" dirty="0">
                  <a:solidFill>
                    <a:srgbClr val="002776"/>
                  </a:solidFill>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报告结构</a:t>
              </a:r>
            </a:p>
          </p:txBody>
        </p:sp>
        <p:sp>
          <p:nvSpPr>
            <p:cNvPr id="47" name="Rectangle 52"/>
            <p:cNvSpPr/>
            <p:nvPr/>
          </p:nvSpPr>
          <p:spPr>
            <a:xfrm>
              <a:off x="7601431" y="2005170"/>
              <a:ext cx="2684364" cy="643936"/>
            </a:xfrm>
            <a:prstGeom prst="rect">
              <a:avLst/>
            </a:prstGeom>
          </p:spPr>
          <p:txBody>
            <a:bodyPr wrap="square">
              <a:spAutoFit/>
            </a:bodyPr>
            <a:lstStyle/>
            <a:p>
              <a:pPr algn="ctr">
                <a:lnSpc>
                  <a:spcPct val="150000"/>
                </a:lnSpc>
              </a:pP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引言 </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文献调研 </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项目调研</a:t>
              </a:r>
            </a:p>
            <a:p>
              <a:pPr algn="ct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调研分析 </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调研结论</a:t>
              </a:r>
            </a:p>
          </p:txBody>
        </p:sp>
      </p:grpSp>
      <p:grpSp>
        <p:nvGrpSpPr>
          <p:cNvPr id="48" name="组合 47"/>
          <p:cNvGrpSpPr/>
          <p:nvPr/>
        </p:nvGrpSpPr>
        <p:grpSpPr>
          <a:xfrm>
            <a:off x="0" y="294496"/>
            <a:ext cx="3839676" cy="477054"/>
            <a:chOff x="0" y="294496"/>
            <a:chExt cx="3839676" cy="477054"/>
          </a:xfrm>
        </p:grpSpPr>
        <p:sp>
          <p:nvSpPr>
            <p:cNvPr id="49" name="矩形 48"/>
            <p:cNvSpPr/>
            <p:nvPr/>
          </p:nvSpPr>
          <p:spPr>
            <a:xfrm flipH="1">
              <a:off x="2327508" y="699542"/>
              <a:ext cx="1512168" cy="72008"/>
            </a:xfrm>
            <a:prstGeom prst="rect">
              <a:avLst/>
            </a:prstGeom>
            <a:solidFill>
              <a:srgbClr val="002776"/>
            </a:solidFill>
            <a:ln w="12700">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50" name="直接连接符 49"/>
            <p:cNvCxnSpPr/>
            <p:nvPr/>
          </p:nvCxnSpPr>
          <p:spPr>
            <a:xfrm flipH="1">
              <a:off x="0" y="771550"/>
              <a:ext cx="3460565"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748706" y="294496"/>
              <a:ext cx="825867" cy="477054"/>
            </a:xfrm>
            <a:prstGeom prst="rect">
              <a:avLst/>
            </a:prstGeom>
          </p:spPr>
          <p:txBody>
            <a:bodyPr wrap="none">
              <a:spAutoFit/>
            </a:bodyPr>
            <a:lstStyle/>
            <a:p>
              <a:pPr algn="ctr"/>
              <a:r>
                <a:rPr lang="zh-CN" altLang="en-US" sz="25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引言</a:t>
              </a:r>
            </a:p>
          </p:txBody>
        </p:sp>
      </p:grpSp>
      <p:grpSp>
        <p:nvGrpSpPr>
          <p:cNvPr id="52" name="组合 51">
            <a:extLst>
              <a:ext uri="{FF2B5EF4-FFF2-40B4-BE49-F238E27FC236}">
                <a16:creationId xmlns:a16="http://schemas.microsoft.com/office/drawing/2014/main" id="{386932C5-88F6-4E48-93CC-08CF407A2191}"/>
              </a:ext>
            </a:extLst>
          </p:cNvPr>
          <p:cNvGrpSpPr/>
          <p:nvPr/>
        </p:nvGrpSpPr>
        <p:grpSpPr>
          <a:xfrm>
            <a:off x="7812360" y="123478"/>
            <a:ext cx="1204616" cy="342538"/>
            <a:chOff x="7524328" y="124886"/>
            <a:chExt cx="1492649" cy="424442"/>
          </a:xfrm>
        </p:grpSpPr>
        <p:pic>
          <p:nvPicPr>
            <p:cNvPr id="53" name="Picture 2">
              <a:extLst>
                <a:ext uri="{FF2B5EF4-FFF2-40B4-BE49-F238E27FC236}">
                  <a16:creationId xmlns:a16="http://schemas.microsoft.com/office/drawing/2014/main" id="{076EDA78-3A30-40AC-A0C5-0E2BCD8F02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a:extLst>
                <a:ext uri="{FF2B5EF4-FFF2-40B4-BE49-F238E27FC236}">
                  <a16:creationId xmlns:a16="http://schemas.microsoft.com/office/drawing/2014/main" id="{5F042BCF-168E-4054-8D72-AAC1CAEF14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0986216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4101" t="22867" r="3213" b="22251"/>
          <a:stretch/>
        </p:blipFill>
        <p:spPr>
          <a:xfrm>
            <a:off x="108315" y="471583"/>
            <a:ext cx="8927370" cy="4200334"/>
          </a:xfrm>
          <a:prstGeom prst="rect">
            <a:avLst/>
          </a:prstGeom>
        </p:spPr>
      </p:pic>
      <p:grpSp>
        <p:nvGrpSpPr>
          <p:cNvPr id="8" name="组合 7"/>
          <p:cNvGrpSpPr/>
          <p:nvPr/>
        </p:nvGrpSpPr>
        <p:grpSpPr>
          <a:xfrm>
            <a:off x="413792" y="1707654"/>
            <a:ext cx="8316416" cy="2490188"/>
            <a:chOff x="413792" y="1779662"/>
            <a:chExt cx="8316416" cy="2490188"/>
          </a:xfrm>
        </p:grpSpPr>
        <p:sp>
          <p:nvSpPr>
            <p:cNvPr id="4" name="矩形 3"/>
            <p:cNvSpPr/>
            <p:nvPr/>
          </p:nvSpPr>
          <p:spPr>
            <a:xfrm>
              <a:off x="413792" y="1779662"/>
              <a:ext cx="8316416" cy="1764196"/>
            </a:xfrm>
            <a:prstGeom prst="rect">
              <a:avLst/>
            </a:prstGeom>
            <a:gradFill>
              <a:gsLst>
                <a:gs pos="50000">
                  <a:srgbClr val="FEFFFF"/>
                </a:gs>
                <a:gs pos="20000">
                  <a:srgbClr val="FCFEFF">
                    <a:alpha val="97000"/>
                  </a:srgbClr>
                </a:gs>
                <a:gs pos="0">
                  <a:schemeClr val="accent1">
                    <a:lumMod val="5000"/>
                    <a:lumOff val="95000"/>
                    <a:alpha val="50000"/>
                  </a:schemeClr>
                </a:gs>
                <a:gs pos="80000">
                  <a:schemeClr val="bg1"/>
                </a:gs>
                <a:gs pos="0">
                  <a:schemeClr val="bg1">
                    <a:alpha val="0"/>
                  </a:schemeClr>
                </a:gs>
                <a:gs pos="100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9" name="Picture 15">
              <a:extLst>
                <a:ext uri="{FF2B5EF4-FFF2-40B4-BE49-F238E27FC236}">
                  <a16:creationId xmlns:a16="http://schemas.microsoft.com/office/drawing/2014/main" id="{D3D01CBE-9095-4679-A562-980AE1A766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flipH="1">
              <a:off x="4209004" y="954526"/>
              <a:ext cx="725992" cy="5904656"/>
            </a:xfrm>
            <a:prstGeom prst="rect">
              <a:avLst/>
            </a:prstGeom>
          </p:spPr>
        </p:pic>
      </p:grpSp>
      <p:sp>
        <p:nvSpPr>
          <p:cNvPr id="6" name="文本框 5"/>
          <p:cNvSpPr txBox="1"/>
          <p:nvPr/>
        </p:nvSpPr>
        <p:spPr>
          <a:xfrm>
            <a:off x="3577177" y="987574"/>
            <a:ext cx="1989647" cy="707886"/>
          </a:xfrm>
          <a:prstGeom prst="rect">
            <a:avLst/>
          </a:prstGeom>
          <a:noFill/>
        </p:spPr>
        <p:txBody>
          <a:bodyPr wrap="none" rtlCol="0">
            <a:spAutoFit/>
          </a:bodyPr>
          <a:lstStyle/>
          <a:p>
            <a:pPr algn="ctr"/>
            <a:r>
              <a:rPr lang="en-US" altLang="zh-CN" sz="4000" b="1" dirty="0">
                <a:latin typeface="Century Gothic" panose="020B0502020202020204" pitchFamily="34" charset="0"/>
              </a:rPr>
              <a:t>Part  02</a:t>
            </a:r>
            <a:endParaRPr lang="zh-CN" altLang="en-US" sz="4000" b="1" dirty="0">
              <a:latin typeface="Century Gothic" panose="020B0502020202020204" pitchFamily="34" charset="0"/>
            </a:endParaRPr>
          </a:p>
        </p:txBody>
      </p:sp>
      <p:sp>
        <p:nvSpPr>
          <p:cNvPr id="21" name="文本占位符 10"/>
          <p:cNvSpPr txBox="1">
            <a:spLocks/>
          </p:cNvSpPr>
          <p:nvPr/>
        </p:nvSpPr>
        <p:spPr>
          <a:xfrm>
            <a:off x="2753756" y="1995686"/>
            <a:ext cx="3636488" cy="80671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文献调研</a:t>
            </a:r>
          </a:p>
        </p:txBody>
      </p:sp>
      <p:sp>
        <p:nvSpPr>
          <p:cNvPr id="22" name="矩形 21"/>
          <p:cNvSpPr/>
          <p:nvPr/>
        </p:nvSpPr>
        <p:spPr>
          <a:xfrm>
            <a:off x="2542333" y="2802400"/>
            <a:ext cx="4059335" cy="326051"/>
          </a:xfrm>
          <a:prstGeom prst="rect">
            <a:avLst/>
          </a:prstGeom>
        </p:spPr>
        <p:txBody>
          <a:bodyPr>
            <a:spAutoFit/>
          </a:bodyPr>
          <a:lstStyle/>
          <a:p>
            <a:pPr algn="ctr">
              <a:lnSpc>
                <a:spcPct val="120000"/>
              </a:lnSpc>
            </a:pPr>
            <a:r>
              <a:rPr lang="en-US" altLang="zh-CN" sz="1400" dirty="0">
                <a:latin typeface="Century Gothic" panose="020B0502020202020204" pitchFamily="34" charset="0"/>
                <a:sym typeface="Arial"/>
              </a:rPr>
              <a:t>Literature Research</a:t>
            </a:r>
          </a:p>
        </p:txBody>
      </p:sp>
      <p:sp>
        <p:nvSpPr>
          <p:cNvPr id="23" name="文本占位符 10"/>
          <p:cNvSpPr txBox="1">
            <a:spLocks/>
          </p:cNvSpPr>
          <p:nvPr/>
        </p:nvSpPr>
        <p:spPr>
          <a:xfrm>
            <a:off x="1253288" y="3914723"/>
            <a:ext cx="1367451"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nSpc>
                <a:spcPct val="150000"/>
              </a:lnSpc>
              <a:buFont typeface="Arial" panose="020B0604020202020204" pitchFamily="34" charset="0"/>
              <a:buChar char="•"/>
            </a:pPr>
            <a:r>
              <a:rPr lang="zh-CN" altLang="en-US" sz="1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专利保护与交易系统</a:t>
            </a:r>
          </a:p>
        </p:txBody>
      </p:sp>
      <p:sp>
        <p:nvSpPr>
          <p:cNvPr id="24" name="文本占位符 10"/>
          <p:cNvSpPr txBox="1">
            <a:spLocks/>
          </p:cNvSpPr>
          <p:nvPr/>
        </p:nvSpPr>
        <p:spPr>
          <a:xfrm>
            <a:off x="2987124" y="3914723"/>
            <a:ext cx="1435915"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lnSpc>
                <a:spcPct val="150000"/>
              </a:lnSpc>
              <a:buFont typeface="Arial" panose="020B0604020202020204" pitchFamily="34" charset="0"/>
              <a:buChar char="•"/>
            </a:pPr>
            <a:r>
              <a:rPr lang="zh-CN" altLang="en-US" sz="1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司法数据共享</a:t>
            </a:r>
          </a:p>
        </p:txBody>
      </p:sp>
      <p:sp>
        <p:nvSpPr>
          <p:cNvPr id="25" name="文本占位符 10"/>
          <p:cNvSpPr txBox="1">
            <a:spLocks/>
          </p:cNvSpPr>
          <p:nvPr/>
        </p:nvSpPr>
        <p:spPr>
          <a:xfrm>
            <a:off x="4720961" y="3914723"/>
            <a:ext cx="1435915"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lnSpc>
                <a:spcPct val="150000"/>
              </a:lnSpc>
              <a:buFont typeface="Arial" panose="020B0604020202020204" pitchFamily="34" charset="0"/>
              <a:buChar char="•"/>
            </a:pPr>
            <a:r>
              <a:rPr lang="zh-CN" altLang="en-US" sz="1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存储电子证据</a:t>
            </a:r>
          </a:p>
        </p:txBody>
      </p:sp>
      <p:sp>
        <p:nvSpPr>
          <p:cNvPr id="26" name="文本占位符 10"/>
          <p:cNvSpPr txBox="1">
            <a:spLocks/>
          </p:cNvSpPr>
          <p:nvPr/>
        </p:nvSpPr>
        <p:spPr>
          <a:xfrm>
            <a:off x="6454798" y="3914723"/>
            <a:ext cx="1435915"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nSpc>
                <a:spcPct val="150000"/>
              </a:lnSpc>
              <a:buFont typeface="Arial" panose="020B0604020202020204" pitchFamily="34" charset="0"/>
              <a:buChar char="•"/>
            </a:pPr>
            <a:r>
              <a:rPr lang="zh-CN" altLang="en-US" sz="1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防篡改和透明法律流程</a:t>
            </a:r>
          </a:p>
        </p:txBody>
      </p:sp>
      <p:grpSp>
        <p:nvGrpSpPr>
          <p:cNvPr id="13" name="组合 12">
            <a:extLst>
              <a:ext uri="{FF2B5EF4-FFF2-40B4-BE49-F238E27FC236}">
                <a16:creationId xmlns:a16="http://schemas.microsoft.com/office/drawing/2014/main" id="{DEAD688F-E7F0-4D25-9880-D96590B3EADF}"/>
              </a:ext>
            </a:extLst>
          </p:cNvPr>
          <p:cNvGrpSpPr/>
          <p:nvPr/>
        </p:nvGrpSpPr>
        <p:grpSpPr>
          <a:xfrm>
            <a:off x="7812360" y="123478"/>
            <a:ext cx="1204616" cy="342538"/>
            <a:chOff x="7524328" y="124886"/>
            <a:chExt cx="1492649" cy="424442"/>
          </a:xfrm>
        </p:grpSpPr>
        <p:pic>
          <p:nvPicPr>
            <p:cNvPr id="14" name="Picture 2">
              <a:extLst>
                <a:ext uri="{FF2B5EF4-FFF2-40B4-BE49-F238E27FC236}">
                  <a16:creationId xmlns:a16="http://schemas.microsoft.com/office/drawing/2014/main" id="{C5BC34BA-B5A0-45E1-926B-87EECFE00A7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69DC63B1-242A-4271-977D-02B0D6D62C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105581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矩形 35"/>
          <p:cNvSpPr/>
          <p:nvPr/>
        </p:nvSpPr>
        <p:spPr>
          <a:xfrm>
            <a:off x="3853056" y="1923678"/>
            <a:ext cx="4895408" cy="2244717"/>
          </a:xfrm>
          <a:prstGeom prst="rect">
            <a:avLst/>
          </a:prstGeom>
        </p:spPr>
        <p:txBody>
          <a:bodyPr wrap="square" lIns="68580" tIns="34290" rIns="68580" bIns="34290">
            <a:spAutoFit/>
          </a:bodyPr>
          <a:lstStyle/>
          <a:p>
            <a:pPr>
              <a:lnSpc>
                <a:spcPct val="150000"/>
              </a:lnSpc>
              <a:defRPr/>
            </a:pPr>
            <a:r>
              <a:rPr lang="zh-CN" altLang="en-US" sz="1100" b="1" dirty="0">
                <a:latin typeface="Century Gothic" panose="020B0502020202020204" pitchFamily="34" charset="0"/>
                <a:ea typeface="微软雅黑" panose="020B0503020204020204" pitchFamily="34" charset="-122"/>
                <a:sym typeface="Century Gothic" panose="020B0502020202020204" pitchFamily="34" charset="0"/>
              </a:rPr>
              <a:t>研究背景与系统架构</a:t>
            </a:r>
            <a:endParaRPr lang="en-US" altLang="zh-CN" sz="1100" b="1" dirty="0">
              <a:latin typeface="Century Gothic" panose="020B0502020202020204" pitchFamily="34" charset="0"/>
              <a:ea typeface="微软雅黑" panose="020B0503020204020204" pitchFamily="34" charset="-122"/>
              <a:sym typeface="Century Gothic" panose="020B0502020202020204" pitchFamily="34" charset="0"/>
            </a:endParaRPr>
          </a:p>
          <a:p>
            <a:pPr>
              <a:lnSpc>
                <a:spcPct val="150000"/>
              </a:lnSpc>
              <a:defRPr/>
            </a:pPr>
            <a:r>
              <a:rPr lang="zh-CN" altLang="en-US" sz="1050" dirty="0">
                <a:latin typeface="Century Gothic" panose="020B0502020202020204" pitchFamily="34" charset="0"/>
                <a:ea typeface="微软雅黑" panose="020B0503020204020204" pitchFamily="34" charset="-122"/>
                <a:sym typeface="Century Gothic" panose="020B0502020202020204" pitchFamily="34" charset="0"/>
              </a:rPr>
              <a:t>传统专利保护和交易依赖中心化机构，导致数据易篡改，缺乏可靠共享平台，频繁产生纠纷。为此，基于</a:t>
            </a:r>
            <a:r>
              <a:rPr lang="en-US" altLang="zh-CN" sz="1050" dirty="0">
                <a:latin typeface="Century Gothic" panose="020B0502020202020204" pitchFamily="34" charset="0"/>
                <a:ea typeface="微软雅黑" panose="020B0503020204020204" pitchFamily="34" charset="-122"/>
                <a:sym typeface="Century Gothic" panose="020B0502020202020204" pitchFamily="34" charset="0"/>
              </a:rPr>
              <a:t>Hyperledger Fabric</a:t>
            </a:r>
            <a:r>
              <a:rPr lang="zh-CN" altLang="en-US" sz="1050" dirty="0">
                <a:latin typeface="Century Gothic" panose="020B0502020202020204" pitchFamily="34" charset="0"/>
                <a:ea typeface="微软雅黑" panose="020B0503020204020204" pitchFamily="34" charset="-122"/>
                <a:sym typeface="Century Gothic" panose="020B0502020202020204" pitchFamily="34" charset="0"/>
              </a:rPr>
              <a:t>构建的区块链系统采用去中心化、不可篡改的设计，提升专利数据的安全性与完整性。</a:t>
            </a:r>
            <a:endParaRPr lang="en-US" altLang="zh-CN" sz="1050" dirty="0">
              <a:latin typeface="Century Gothic" panose="020B0502020202020204" pitchFamily="34" charset="0"/>
              <a:ea typeface="微软雅黑" panose="020B0503020204020204" pitchFamily="34" charset="-122"/>
              <a:sym typeface="Century Gothic" panose="020B0502020202020204" pitchFamily="34" charset="0"/>
            </a:endParaRPr>
          </a:p>
          <a:p>
            <a:pPr>
              <a:lnSpc>
                <a:spcPct val="150000"/>
              </a:lnSpc>
              <a:defRPr/>
            </a:pPr>
            <a:r>
              <a:rPr lang="zh-CN" altLang="en-US" sz="1100" b="1" dirty="0"/>
              <a:t>技术解决方案</a:t>
            </a:r>
            <a:endParaRPr lang="en-US" altLang="zh-CN" sz="1100" b="1" dirty="0"/>
          </a:p>
          <a:p>
            <a:pPr>
              <a:lnSpc>
                <a:spcPct val="150000"/>
              </a:lnSpc>
              <a:defRPr/>
            </a:pPr>
            <a:r>
              <a:rPr lang="en-US" altLang="zh-CN" sz="1050" dirty="0">
                <a:latin typeface="Century Gothic" panose="020B0502020202020204" pitchFamily="34" charset="0"/>
                <a:ea typeface="微软雅黑" panose="020B0503020204020204" pitchFamily="34" charset="-122"/>
                <a:sym typeface="Century Gothic" panose="020B0502020202020204" pitchFamily="34" charset="0"/>
              </a:rPr>
              <a:t>1. </a:t>
            </a:r>
            <a:r>
              <a:rPr lang="en-US" altLang="zh-CN" sz="1050" b="1" dirty="0">
                <a:latin typeface="Century Gothic" panose="020B0502020202020204" pitchFamily="34" charset="0"/>
                <a:ea typeface="微软雅黑" panose="020B0503020204020204" pitchFamily="34" charset="-122"/>
                <a:sym typeface="Century Gothic" panose="020B0502020202020204" pitchFamily="34" charset="0"/>
              </a:rPr>
              <a:t>SVH-PBFT</a:t>
            </a:r>
            <a:r>
              <a:rPr lang="zh-CN" altLang="en-US" sz="1050" b="1" dirty="0">
                <a:latin typeface="Century Gothic" panose="020B0502020202020204" pitchFamily="34" charset="0"/>
                <a:ea typeface="微软雅黑" panose="020B0503020204020204" pitchFamily="34" charset="-122"/>
                <a:sym typeface="Century Gothic" panose="020B0502020202020204" pitchFamily="34" charset="0"/>
              </a:rPr>
              <a:t>共识机制：</a:t>
            </a:r>
            <a:r>
              <a:rPr lang="zh-CN" altLang="en-US" sz="1050" dirty="0">
                <a:latin typeface="Century Gothic" panose="020B0502020202020204" pitchFamily="34" charset="0"/>
                <a:ea typeface="微软雅黑" panose="020B0503020204020204" pitchFamily="34" charset="-122"/>
                <a:sym typeface="Century Gothic" panose="020B0502020202020204" pitchFamily="34" charset="0"/>
              </a:rPr>
              <a:t>通过状态评估和副节点候补机制，优化传统</a:t>
            </a:r>
            <a:r>
              <a:rPr lang="en-US" altLang="zh-CN" sz="1050" dirty="0">
                <a:latin typeface="Century Gothic" panose="020B0502020202020204" pitchFamily="34" charset="0"/>
                <a:ea typeface="微软雅黑" panose="020B0503020204020204" pitchFamily="34" charset="-122"/>
                <a:sym typeface="Century Gothic" panose="020B0502020202020204" pitchFamily="34" charset="0"/>
              </a:rPr>
              <a:t>PBFT</a:t>
            </a:r>
            <a:r>
              <a:rPr lang="zh-CN" altLang="en-US" sz="1050" dirty="0">
                <a:latin typeface="Century Gothic" panose="020B0502020202020204" pitchFamily="34" charset="0"/>
                <a:ea typeface="微软雅黑" panose="020B0503020204020204" pitchFamily="34" charset="-122"/>
                <a:sym typeface="Century Gothic" panose="020B0502020202020204" pitchFamily="34" charset="0"/>
              </a:rPr>
              <a:t>算法在高并发下的通信复杂度，提升系统效率。</a:t>
            </a:r>
            <a:endParaRPr lang="en-US" altLang="zh-CN" sz="1050" dirty="0">
              <a:latin typeface="Century Gothic" panose="020B0502020202020204" pitchFamily="34" charset="0"/>
              <a:ea typeface="微软雅黑" panose="020B0503020204020204" pitchFamily="34" charset="-122"/>
              <a:sym typeface="Century Gothic" panose="020B0502020202020204" pitchFamily="34" charset="0"/>
            </a:endParaRPr>
          </a:p>
          <a:p>
            <a:pPr>
              <a:lnSpc>
                <a:spcPct val="150000"/>
              </a:lnSpc>
              <a:defRPr/>
            </a:pPr>
            <a:r>
              <a:rPr lang="en-US" altLang="zh-CN" sz="1050" dirty="0">
                <a:latin typeface="Century Gothic" panose="020B0502020202020204" pitchFamily="34" charset="0"/>
                <a:ea typeface="微软雅黑" panose="020B0503020204020204" pitchFamily="34" charset="-122"/>
                <a:sym typeface="Century Gothic" panose="020B0502020202020204" pitchFamily="34" charset="0"/>
              </a:rPr>
              <a:t>2. </a:t>
            </a:r>
            <a:r>
              <a:rPr lang="en-US" altLang="zh-CN" sz="1050" b="1" dirty="0">
                <a:latin typeface="Century Gothic" panose="020B0502020202020204" pitchFamily="34" charset="0"/>
                <a:ea typeface="微软雅黑" panose="020B0503020204020204" pitchFamily="34" charset="-122"/>
                <a:sym typeface="Century Gothic" panose="020B0502020202020204" pitchFamily="34" charset="0"/>
              </a:rPr>
              <a:t>TPPS-RS</a:t>
            </a:r>
            <a:r>
              <a:rPr lang="zh-CN" altLang="en-US" sz="1050" b="1" dirty="0">
                <a:latin typeface="Century Gothic" panose="020B0502020202020204" pitchFamily="34" charset="0"/>
                <a:ea typeface="微软雅黑" panose="020B0503020204020204" pitchFamily="34" charset="-122"/>
                <a:sym typeface="Century Gothic" panose="020B0502020202020204" pitchFamily="34" charset="0"/>
              </a:rPr>
              <a:t>环签名方案：</a:t>
            </a:r>
            <a:r>
              <a:rPr lang="zh-CN" altLang="en-US" sz="1050" dirty="0">
                <a:latin typeface="Century Gothic" panose="020B0502020202020204" pitchFamily="34" charset="0"/>
                <a:ea typeface="微软雅黑" panose="020B0503020204020204" pitchFamily="34" charset="-122"/>
                <a:sym typeface="Century Gothic" panose="020B0502020202020204" pitchFamily="34" charset="0"/>
              </a:rPr>
              <a:t>动态调整环大小，平衡签名效率与隐私保护，显著提高交易高峰期的签名速度。</a:t>
            </a:r>
            <a:endParaRPr lang="en-US" altLang="zh-CN" sz="1050" dirty="0">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38" name="文本占位符 14"/>
          <p:cNvSpPr txBox="1">
            <a:spLocks/>
          </p:cNvSpPr>
          <p:nvPr/>
        </p:nvSpPr>
        <p:spPr>
          <a:xfrm>
            <a:off x="3839676" y="1042813"/>
            <a:ext cx="4751916" cy="958599"/>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基于区块链技术的</a:t>
            </a:r>
            <a:endParaRPr lang="en-US" altLang="zh-CN" sz="2000"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endParaRPr>
          </a:p>
          <a:p>
            <a:r>
              <a:rPr lang="zh-CN" altLang="en-US" sz="2000"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专利保护与交易系统</a:t>
            </a:r>
          </a:p>
        </p:txBody>
      </p:sp>
      <p:grpSp>
        <p:nvGrpSpPr>
          <p:cNvPr id="3" name="组合 2"/>
          <p:cNvGrpSpPr/>
          <p:nvPr/>
        </p:nvGrpSpPr>
        <p:grpSpPr>
          <a:xfrm>
            <a:off x="0" y="294496"/>
            <a:ext cx="3839676" cy="477054"/>
            <a:chOff x="0" y="294496"/>
            <a:chExt cx="3839676" cy="477054"/>
          </a:xfrm>
        </p:grpSpPr>
        <p:sp>
          <p:nvSpPr>
            <p:cNvPr id="41" name="矩形 40"/>
            <p:cNvSpPr/>
            <p:nvPr/>
          </p:nvSpPr>
          <p:spPr>
            <a:xfrm flipH="1">
              <a:off x="2327508" y="699542"/>
              <a:ext cx="1512168" cy="72008"/>
            </a:xfrm>
            <a:prstGeom prst="rect">
              <a:avLst/>
            </a:prstGeom>
            <a:solidFill>
              <a:srgbClr val="002776"/>
            </a:solidFill>
            <a:ln w="12700">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42" name="直接连接符 41"/>
            <p:cNvCxnSpPr/>
            <p:nvPr/>
          </p:nvCxnSpPr>
          <p:spPr>
            <a:xfrm flipH="1">
              <a:off x="0" y="771550"/>
              <a:ext cx="3460565"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28107" y="294496"/>
              <a:ext cx="1467068" cy="477054"/>
            </a:xfrm>
            <a:prstGeom prst="rect">
              <a:avLst/>
            </a:prstGeom>
          </p:spPr>
          <p:txBody>
            <a:bodyPr wrap="none">
              <a:spAutoFit/>
            </a:bodyPr>
            <a:lstStyle/>
            <a:p>
              <a:pPr algn="ctr"/>
              <a:r>
                <a:rPr lang="zh-CN" altLang="en-US" sz="25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文献调研</a:t>
              </a:r>
            </a:p>
          </p:txBody>
        </p:sp>
      </p:grpSp>
      <p:pic>
        <p:nvPicPr>
          <p:cNvPr id="5" name="图片 4">
            <a:extLst>
              <a:ext uri="{FF2B5EF4-FFF2-40B4-BE49-F238E27FC236}">
                <a16:creationId xmlns:a16="http://schemas.microsoft.com/office/drawing/2014/main" id="{F566F1D1-3BA7-FD5B-B8B0-C255719CA8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668" y="1248604"/>
            <a:ext cx="2908157" cy="2474887"/>
          </a:xfrm>
          <a:prstGeom prst="rect">
            <a:avLst/>
          </a:prstGeom>
        </p:spPr>
      </p:pic>
      <p:sp>
        <p:nvSpPr>
          <p:cNvPr id="9" name="文本框 8">
            <a:extLst>
              <a:ext uri="{FF2B5EF4-FFF2-40B4-BE49-F238E27FC236}">
                <a16:creationId xmlns:a16="http://schemas.microsoft.com/office/drawing/2014/main" id="{12A32F88-8FF6-3A90-3ACC-9E85A65CEC05}"/>
              </a:ext>
            </a:extLst>
          </p:cNvPr>
          <p:cNvSpPr txBox="1"/>
          <p:nvPr/>
        </p:nvSpPr>
        <p:spPr>
          <a:xfrm>
            <a:off x="539552" y="4262761"/>
            <a:ext cx="8064896" cy="613245"/>
          </a:xfrm>
          <a:prstGeom prst="rect">
            <a:avLst/>
          </a:prstGeom>
          <a:noFill/>
        </p:spPr>
        <p:txBody>
          <a:bodyPr wrap="square" rtlCol="0">
            <a:spAutoFit/>
          </a:bodyPr>
          <a:lstStyle/>
          <a:p>
            <a:pPr>
              <a:lnSpc>
                <a:spcPct val="150000"/>
              </a:lnSpc>
            </a:pPr>
            <a:r>
              <a:rPr lang="zh-CN" altLang="en-US" sz="1200" dirty="0"/>
              <a:t>实验结果表明，系统在专利保护和交易中可行性强，</a:t>
            </a:r>
            <a:r>
              <a:rPr lang="en-US" altLang="zh-CN" sz="1200" dirty="0"/>
              <a:t>SVH-PBFT</a:t>
            </a:r>
            <a:r>
              <a:rPr lang="zh-CN" altLang="en-US" sz="1200" dirty="0"/>
              <a:t>降低通信复杂度，支持高吞吐量和低延迟，</a:t>
            </a:r>
            <a:r>
              <a:rPr lang="en-US" altLang="zh-CN" sz="1200" dirty="0"/>
              <a:t>TPPS-RS</a:t>
            </a:r>
            <a:r>
              <a:rPr lang="zh-CN" altLang="en-US" sz="1200" dirty="0"/>
              <a:t>有效保护隐私并优化交易处理，推动专利管理的去中心化与高效化。</a:t>
            </a:r>
          </a:p>
        </p:txBody>
      </p:sp>
      <p:grpSp>
        <p:nvGrpSpPr>
          <p:cNvPr id="10" name="组合 9">
            <a:extLst>
              <a:ext uri="{FF2B5EF4-FFF2-40B4-BE49-F238E27FC236}">
                <a16:creationId xmlns:a16="http://schemas.microsoft.com/office/drawing/2014/main" id="{9F6B76E4-3019-460E-AB4E-811A934EF754}"/>
              </a:ext>
            </a:extLst>
          </p:cNvPr>
          <p:cNvGrpSpPr/>
          <p:nvPr/>
        </p:nvGrpSpPr>
        <p:grpSpPr>
          <a:xfrm>
            <a:off x="7812360" y="123478"/>
            <a:ext cx="1204616" cy="342538"/>
            <a:chOff x="7524328" y="124886"/>
            <a:chExt cx="1492649" cy="424442"/>
          </a:xfrm>
        </p:grpSpPr>
        <p:pic>
          <p:nvPicPr>
            <p:cNvPr id="11" name="Picture 2">
              <a:extLst>
                <a:ext uri="{FF2B5EF4-FFF2-40B4-BE49-F238E27FC236}">
                  <a16:creationId xmlns:a16="http://schemas.microsoft.com/office/drawing/2014/main" id="{4D8623D9-F998-45B6-9BA8-8CD3ED1454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62248C7-6D50-4889-931E-996272F39E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4828559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í$lîḓé"/>
          <p:cNvGrpSpPr/>
          <p:nvPr/>
        </p:nvGrpSpPr>
        <p:grpSpPr>
          <a:xfrm>
            <a:off x="2763665" y="1589176"/>
            <a:ext cx="761238" cy="761238"/>
            <a:chOff x="3057286" y="1915700"/>
            <a:chExt cx="1014984" cy="1014984"/>
          </a:xfrm>
        </p:grpSpPr>
        <p:sp>
          <p:nvSpPr>
            <p:cNvPr id="55" name="ï$ļîḓé"/>
            <p:cNvSpPr/>
            <p:nvPr/>
          </p:nvSpPr>
          <p:spPr>
            <a:xfrm>
              <a:off x="3059027" y="1917441"/>
              <a:ext cx="1013243" cy="1013243"/>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5000"/>
                </a:lnSpc>
              </a:pPr>
              <a:endParaRPr sz="1800">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56" name="íśḷiḓè"/>
            <p:cNvSpPr/>
            <p:nvPr/>
          </p:nvSpPr>
          <p:spPr>
            <a:xfrm>
              <a:off x="3057286" y="1915700"/>
              <a:ext cx="1014984" cy="1014984"/>
            </a:xfrm>
            <a:prstGeom prst="arc">
              <a:avLst>
                <a:gd name="adj1" fmla="val 16200000"/>
                <a:gd name="adj2" fmla="val 18256256"/>
              </a:avLst>
            </a:prstGeom>
            <a:ln w="101600">
              <a:solidFill>
                <a:srgbClr val="002776"/>
              </a:solidFill>
            </a:ln>
          </p:spPr>
          <p:style>
            <a:lnRef idx="1">
              <a:schemeClr val="accent1"/>
            </a:lnRef>
            <a:fillRef idx="0">
              <a:schemeClr val="accent1"/>
            </a:fillRef>
            <a:effectRef idx="0">
              <a:schemeClr val="accent1"/>
            </a:effectRef>
            <a:fontRef idx="minor">
              <a:schemeClr val="tx1"/>
            </a:fontRef>
          </p:style>
          <p:txBody>
            <a:bodyPr anchor="ctr"/>
            <a:lstStyle/>
            <a:p>
              <a:pPr algn="ctr">
                <a:lnSpc>
                  <a:spcPct val="125000"/>
                </a:lnSpc>
              </a:pPr>
              <a:endParaRPr sz="1800">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57" name="îš1iḋe"/>
            <p:cNvSpPr/>
            <p:nvPr/>
          </p:nvSpPr>
          <p:spPr>
            <a:xfrm>
              <a:off x="3333439" y="2181676"/>
              <a:ext cx="459194" cy="479550"/>
            </a:xfrm>
            <a:custGeom>
              <a:avLst/>
              <a:gdLst>
                <a:gd name="connsiteX0" fmla="*/ 293688 w 322263"/>
                <a:gd name="connsiteY0" fmla="*/ 298450 h 336550"/>
                <a:gd name="connsiteX1" fmla="*/ 293688 w 322263"/>
                <a:gd name="connsiteY1" fmla="*/ 305019 h 336550"/>
                <a:gd name="connsiteX2" fmla="*/ 261635 w 322263"/>
                <a:gd name="connsiteY2" fmla="*/ 336550 h 336550"/>
                <a:gd name="connsiteX3" fmla="*/ 241603 w 322263"/>
                <a:gd name="connsiteY3" fmla="*/ 336550 h 336550"/>
                <a:gd name="connsiteX4" fmla="*/ 209550 w 322263"/>
                <a:gd name="connsiteY4" fmla="*/ 305019 h 336550"/>
                <a:gd name="connsiteX5" fmla="*/ 209550 w 322263"/>
                <a:gd name="connsiteY5" fmla="*/ 301078 h 336550"/>
                <a:gd name="connsiteX6" fmla="*/ 277662 w 322263"/>
                <a:gd name="connsiteY6" fmla="*/ 301078 h 336550"/>
                <a:gd name="connsiteX7" fmla="*/ 293688 w 322263"/>
                <a:gd name="connsiteY7" fmla="*/ 298450 h 336550"/>
                <a:gd name="connsiteX8" fmla="*/ 28575 w 322263"/>
                <a:gd name="connsiteY8" fmla="*/ 298450 h 336550"/>
                <a:gd name="connsiteX9" fmla="*/ 44601 w 322263"/>
                <a:gd name="connsiteY9" fmla="*/ 301078 h 336550"/>
                <a:gd name="connsiteX10" fmla="*/ 112713 w 322263"/>
                <a:gd name="connsiteY10" fmla="*/ 301078 h 336550"/>
                <a:gd name="connsiteX11" fmla="*/ 112713 w 322263"/>
                <a:gd name="connsiteY11" fmla="*/ 305019 h 336550"/>
                <a:gd name="connsiteX12" fmla="*/ 80660 w 322263"/>
                <a:gd name="connsiteY12" fmla="*/ 336550 h 336550"/>
                <a:gd name="connsiteX13" fmla="*/ 60628 w 322263"/>
                <a:gd name="connsiteY13" fmla="*/ 336550 h 336550"/>
                <a:gd name="connsiteX14" fmla="*/ 28575 w 322263"/>
                <a:gd name="connsiteY14" fmla="*/ 305019 h 336550"/>
                <a:gd name="connsiteX15" fmla="*/ 28575 w 322263"/>
                <a:gd name="connsiteY15" fmla="*/ 298450 h 336550"/>
                <a:gd name="connsiteX16" fmla="*/ 233362 w 322263"/>
                <a:gd name="connsiteY16" fmla="*/ 228600 h 336550"/>
                <a:gd name="connsiteX17" fmla="*/ 273050 w 322263"/>
                <a:gd name="connsiteY17" fmla="*/ 228600 h 336550"/>
                <a:gd name="connsiteX18" fmla="*/ 273050 w 322263"/>
                <a:gd name="connsiteY18" fmla="*/ 241300 h 336550"/>
                <a:gd name="connsiteX19" fmla="*/ 233362 w 322263"/>
                <a:gd name="connsiteY19" fmla="*/ 241300 h 336550"/>
                <a:gd name="connsiteX20" fmla="*/ 49212 w 322263"/>
                <a:gd name="connsiteY20" fmla="*/ 228600 h 336550"/>
                <a:gd name="connsiteX21" fmla="*/ 88900 w 322263"/>
                <a:gd name="connsiteY21" fmla="*/ 228600 h 336550"/>
                <a:gd name="connsiteX22" fmla="*/ 88900 w 322263"/>
                <a:gd name="connsiteY22" fmla="*/ 241300 h 336550"/>
                <a:gd name="connsiteX23" fmla="*/ 49212 w 322263"/>
                <a:gd name="connsiteY23" fmla="*/ 241300 h 336550"/>
                <a:gd name="connsiteX24" fmla="*/ 228109 w 322263"/>
                <a:gd name="connsiteY24" fmla="*/ 212725 h 336550"/>
                <a:gd name="connsiteX25" fmla="*/ 217487 w 322263"/>
                <a:gd name="connsiteY25" fmla="*/ 224912 h 336550"/>
                <a:gd name="connsiteX26" fmla="*/ 217487 w 322263"/>
                <a:gd name="connsiteY26" fmla="*/ 246577 h 336550"/>
                <a:gd name="connsiteX27" fmla="*/ 228109 w 322263"/>
                <a:gd name="connsiteY27" fmla="*/ 258763 h 336550"/>
                <a:gd name="connsiteX28" fmla="*/ 278563 w 322263"/>
                <a:gd name="connsiteY28" fmla="*/ 258763 h 336550"/>
                <a:gd name="connsiteX29" fmla="*/ 290512 w 322263"/>
                <a:gd name="connsiteY29" fmla="*/ 246577 h 336550"/>
                <a:gd name="connsiteX30" fmla="*/ 290512 w 322263"/>
                <a:gd name="connsiteY30" fmla="*/ 224912 h 336550"/>
                <a:gd name="connsiteX31" fmla="*/ 278563 w 322263"/>
                <a:gd name="connsiteY31" fmla="*/ 212725 h 336550"/>
                <a:gd name="connsiteX32" fmla="*/ 228109 w 322263"/>
                <a:gd name="connsiteY32" fmla="*/ 212725 h 336550"/>
                <a:gd name="connsiteX33" fmla="*/ 43699 w 322263"/>
                <a:gd name="connsiteY33" fmla="*/ 212725 h 336550"/>
                <a:gd name="connsiteX34" fmla="*/ 31750 w 322263"/>
                <a:gd name="connsiteY34" fmla="*/ 224912 h 336550"/>
                <a:gd name="connsiteX35" fmla="*/ 31750 w 322263"/>
                <a:gd name="connsiteY35" fmla="*/ 246577 h 336550"/>
                <a:gd name="connsiteX36" fmla="*/ 43699 w 322263"/>
                <a:gd name="connsiteY36" fmla="*/ 258763 h 336550"/>
                <a:gd name="connsiteX37" fmla="*/ 94153 w 322263"/>
                <a:gd name="connsiteY37" fmla="*/ 258763 h 336550"/>
                <a:gd name="connsiteX38" fmla="*/ 104775 w 322263"/>
                <a:gd name="connsiteY38" fmla="*/ 246577 h 336550"/>
                <a:gd name="connsiteX39" fmla="*/ 104775 w 322263"/>
                <a:gd name="connsiteY39" fmla="*/ 224912 h 336550"/>
                <a:gd name="connsiteX40" fmla="*/ 94153 w 322263"/>
                <a:gd name="connsiteY40" fmla="*/ 212725 h 336550"/>
                <a:gd name="connsiteX41" fmla="*/ 43699 w 322263"/>
                <a:gd name="connsiteY41" fmla="*/ 212725 h 336550"/>
                <a:gd name="connsiteX42" fmla="*/ 44905 w 322263"/>
                <a:gd name="connsiteY42" fmla="*/ 184150 h 336550"/>
                <a:gd name="connsiteX43" fmla="*/ 277358 w 322263"/>
                <a:gd name="connsiteY43" fmla="*/ 184150 h 336550"/>
                <a:gd name="connsiteX44" fmla="*/ 322263 w 322263"/>
                <a:gd name="connsiteY44" fmla="*/ 228893 h 336550"/>
                <a:gd name="connsiteX45" fmla="*/ 322263 w 322263"/>
                <a:gd name="connsiteY45" fmla="*/ 239421 h 336550"/>
                <a:gd name="connsiteX46" fmla="*/ 277358 w 322263"/>
                <a:gd name="connsiteY46" fmla="*/ 284163 h 336550"/>
                <a:gd name="connsiteX47" fmla="*/ 44905 w 322263"/>
                <a:gd name="connsiteY47" fmla="*/ 284163 h 336550"/>
                <a:gd name="connsiteX48" fmla="*/ 0 w 322263"/>
                <a:gd name="connsiteY48" fmla="*/ 239421 h 336550"/>
                <a:gd name="connsiteX49" fmla="*/ 0 w 322263"/>
                <a:gd name="connsiteY49" fmla="*/ 228893 h 336550"/>
                <a:gd name="connsiteX50" fmla="*/ 44905 w 322263"/>
                <a:gd name="connsiteY50" fmla="*/ 184150 h 336550"/>
                <a:gd name="connsiteX51" fmla="*/ 100909 w 322263"/>
                <a:gd name="connsiteY51" fmla="*/ 112712 h 336550"/>
                <a:gd name="connsiteX52" fmla="*/ 221354 w 322263"/>
                <a:gd name="connsiteY52" fmla="*/ 112712 h 336550"/>
                <a:gd name="connsiteX53" fmla="*/ 242300 w 322263"/>
                <a:gd name="connsiteY53" fmla="*/ 125563 h 336550"/>
                <a:gd name="connsiteX54" fmla="*/ 259320 w 322263"/>
                <a:gd name="connsiteY54" fmla="*/ 158977 h 336550"/>
                <a:gd name="connsiteX55" fmla="*/ 254083 w 322263"/>
                <a:gd name="connsiteY55" fmla="*/ 166687 h 336550"/>
                <a:gd name="connsiteX56" fmla="*/ 68180 w 322263"/>
                <a:gd name="connsiteY56" fmla="*/ 166687 h 336550"/>
                <a:gd name="connsiteX57" fmla="*/ 62943 w 322263"/>
                <a:gd name="connsiteY57" fmla="*/ 158977 h 336550"/>
                <a:gd name="connsiteX58" fmla="*/ 79963 w 322263"/>
                <a:gd name="connsiteY58" fmla="*/ 125563 h 336550"/>
                <a:gd name="connsiteX59" fmla="*/ 100909 w 322263"/>
                <a:gd name="connsiteY59" fmla="*/ 112712 h 336550"/>
                <a:gd name="connsiteX60" fmla="*/ 209688 w 322263"/>
                <a:gd name="connsiteY60" fmla="*/ 60325 h 336550"/>
                <a:gd name="connsiteX61" fmla="*/ 222112 w 322263"/>
                <a:gd name="connsiteY61" fmla="*/ 60325 h 336550"/>
                <a:gd name="connsiteX62" fmla="*/ 231775 w 322263"/>
                <a:gd name="connsiteY62" fmla="*/ 69850 h 336550"/>
                <a:gd name="connsiteX63" fmla="*/ 222112 w 322263"/>
                <a:gd name="connsiteY63" fmla="*/ 79375 h 336550"/>
                <a:gd name="connsiteX64" fmla="*/ 209688 w 322263"/>
                <a:gd name="connsiteY64" fmla="*/ 79375 h 336550"/>
                <a:gd name="connsiteX65" fmla="*/ 200025 w 322263"/>
                <a:gd name="connsiteY65" fmla="*/ 69850 h 336550"/>
                <a:gd name="connsiteX66" fmla="*/ 209688 w 322263"/>
                <a:gd name="connsiteY66" fmla="*/ 60325 h 336550"/>
                <a:gd name="connsiteX67" fmla="*/ 101255 w 322263"/>
                <a:gd name="connsiteY67" fmla="*/ 60325 h 336550"/>
                <a:gd name="connsiteX68" fmla="*/ 113058 w 322263"/>
                <a:gd name="connsiteY68" fmla="*/ 60325 h 336550"/>
                <a:gd name="connsiteX69" fmla="*/ 122238 w 322263"/>
                <a:gd name="connsiteY69" fmla="*/ 69850 h 336550"/>
                <a:gd name="connsiteX70" fmla="*/ 113058 w 322263"/>
                <a:gd name="connsiteY70" fmla="*/ 79375 h 336550"/>
                <a:gd name="connsiteX71" fmla="*/ 101255 w 322263"/>
                <a:gd name="connsiteY71" fmla="*/ 79375 h 336550"/>
                <a:gd name="connsiteX72" fmla="*/ 92075 w 322263"/>
                <a:gd name="connsiteY72" fmla="*/ 69850 h 336550"/>
                <a:gd name="connsiteX73" fmla="*/ 101255 w 322263"/>
                <a:gd name="connsiteY73" fmla="*/ 60325 h 336550"/>
                <a:gd name="connsiteX74" fmla="*/ 161132 w 322263"/>
                <a:gd name="connsiteY74" fmla="*/ 34925 h 336550"/>
                <a:gd name="connsiteX75" fmla="*/ 195263 w 322263"/>
                <a:gd name="connsiteY75" fmla="*/ 69920 h 336550"/>
                <a:gd name="connsiteX76" fmla="*/ 195263 w 322263"/>
                <a:gd name="connsiteY76" fmla="*/ 86071 h 336550"/>
                <a:gd name="connsiteX77" fmla="*/ 184761 w 322263"/>
                <a:gd name="connsiteY77" fmla="*/ 96838 h 336550"/>
                <a:gd name="connsiteX78" fmla="*/ 137502 w 322263"/>
                <a:gd name="connsiteY78" fmla="*/ 96838 h 336550"/>
                <a:gd name="connsiteX79" fmla="*/ 127000 w 322263"/>
                <a:gd name="connsiteY79" fmla="*/ 86071 h 336550"/>
                <a:gd name="connsiteX80" fmla="*/ 127000 w 322263"/>
                <a:gd name="connsiteY80" fmla="*/ 69920 h 336550"/>
                <a:gd name="connsiteX81" fmla="*/ 161132 w 322263"/>
                <a:gd name="connsiteY81" fmla="*/ 34925 h 336550"/>
                <a:gd name="connsiteX82" fmla="*/ 196771 w 322263"/>
                <a:gd name="connsiteY82" fmla="*/ 21272 h 336550"/>
                <a:gd name="connsiteX83" fmla="*/ 210265 w 322263"/>
                <a:gd name="connsiteY83" fmla="*/ 21272 h 336550"/>
                <a:gd name="connsiteX84" fmla="*/ 210265 w 322263"/>
                <a:gd name="connsiteY84" fmla="*/ 33972 h 336550"/>
                <a:gd name="connsiteX85" fmla="*/ 204867 w 322263"/>
                <a:gd name="connsiteY85" fmla="*/ 39052 h 336550"/>
                <a:gd name="connsiteX86" fmla="*/ 196771 w 322263"/>
                <a:gd name="connsiteY86" fmla="*/ 42862 h 336550"/>
                <a:gd name="connsiteX87" fmla="*/ 190024 w 322263"/>
                <a:gd name="connsiteY87" fmla="*/ 39052 h 336550"/>
                <a:gd name="connsiteX88" fmla="*/ 190024 w 322263"/>
                <a:gd name="connsiteY88" fmla="*/ 26352 h 336550"/>
                <a:gd name="connsiteX89" fmla="*/ 196771 w 322263"/>
                <a:gd name="connsiteY89" fmla="*/ 21272 h 336550"/>
                <a:gd name="connsiteX90" fmla="*/ 111998 w 322263"/>
                <a:gd name="connsiteY90" fmla="*/ 21272 h 336550"/>
                <a:gd name="connsiteX91" fmla="*/ 125492 w 322263"/>
                <a:gd name="connsiteY91" fmla="*/ 21272 h 336550"/>
                <a:gd name="connsiteX92" fmla="*/ 132239 w 322263"/>
                <a:gd name="connsiteY92" fmla="*/ 26352 h 336550"/>
                <a:gd name="connsiteX93" fmla="*/ 132239 w 322263"/>
                <a:gd name="connsiteY93" fmla="*/ 39052 h 336550"/>
                <a:gd name="connsiteX94" fmla="*/ 125492 w 322263"/>
                <a:gd name="connsiteY94" fmla="*/ 42862 h 336550"/>
                <a:gd name="connsiteX95" fmla="*/ 117396 w 322263"/>
                <a:gd name="connsiteY95" fmla="*/ 39052 h 336550"/>
                <a:gd name="connsiteX96" fmla="*/ 111998 w 322263"/>
                <a:gd name="connsiteY96" fmla="*/ 33972 h 336550"/>
                <a:gd name="connsiteX97" fmla="*/ 111998 w 322263"/>
                <a:gd name="connsiteY97" fmla="*/ 21272 h 336550"/>
                <a:gd name="connsiteX98" fmla="*/ 161132 w 322263"/>
                <a:gd name="connsiteY98" fmla="*/ 0 h 336550"/>
                <a:gd name="connsiteX99" fmla="*/ 169863 w 322263"/>
                <a:gd name="connsiteY99" fmla="*/ 9180 h 336550"/>
                <a:gd name="connsiteX100" fmla="*/ 169863 w 322263"/>
                <a:gd name="connsiteY100" fmla="*/ 20983 h 336550"/>
                <a:gd name="connsiteX101" fmla="*/ 161132 w 322263"/>
                <a:gd name="connsiteY101" fmla="*/ 30163 h 336550"/>
                <a:gd name="connsiteX102" fmla="*/ 152400 w 322263"/>
                <a:gd name="connsiteY102" fmla="*/ 20983 h 336550"/>
                <a:gd name="connsiteX103" fmla="*/ 152400 w 322263"/>
                <a:gd name="connsiteY103" fmla="*/ 9180 h 336550"/>
                <a:gd name="connsiteX104" fmla="*/ 161132 w 322263"/>
                <a:gd name="connsiteY104"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22263" h="336550">
                  <a:moveTo>
                    <a:pt x="293688" y="298450"/>
                  </a:moveTo>
                  <a:cubicBezTo>
                    <a:pt x="293688" y="298450"/>
                    <a:pt x="293688" y="298450"/>
                    <a:pt x="293688" y="305019"/>
                  </a:cubicBezTo>
                  <a:cubicBezTo>
                    <a:pt x="293688" y="322099"/>
                    <a:pt x="280333" y="336550"/>
                    <a:pt x="261635" y="336550"/>
                  </a:cubicBezTo>
                  <a:cubicBezTo>
                    <a:pt x="261635" y="336550"/>
                    <a:pt x="261635" y="336550"/>
                    <a:pt x="241603" y="336550"/>
                  </a:cubicBezTo>
                  <a:cubicBezTo>
                    <a:pt x="224241" y="336550"/>
                    <a:pt x="209550" y="322099"/>
                    <a:pt x="209550" y="305019"/>
                  </a:cubicBezTo>
                  <a:cubicBezTo>
                    <a:pt x="209550" y="305019"/>
                    <a:pt x="209550" y="305019"/>
                    <a:pt x="209550" y="301078"/>
                  </a:cubicBezTo>
                  <a:lnTo>
                    <a:pt x="277662" y="301078"/>
                  </a:lnTo>
                  <a:cubicBezTo>
                    <a:pt x="283004" y="301078"/>
                    <a:pt x="289681" y="299764"/>
                    <a:pt x="293688" y="298450"/>
                  </a:cubicBezTo>
                  <a:close/>
                  <a:moveTo>
                    <a:pt x="28575" y="298450"/>
                  </a:moveTo>
                  <a:cubicBezTo>
                    <a:pt x="32582" y="299764"/>
                    <a:pt x="39259" y="301078"/>
                    <a:pt x="44601" y="301078"/>
                  </a:cubicBezTo>
                  <a:cubicBezTo>
                    <a:pt x="44601" y="301078"/>
                    <a:pt x="44601" y="301078"/>
                    <a:pt x="112713" y="301078"/>
                  </a:cubicBezTo>
                  <a:cubicBezTo>
                    <a:pt x="112713" y="301078"/>
                    <a:pt x="112713" y="301078"/>
                    <a:pt x="112713" y="305019"/>
                  </a:cubicBezTo>
                  <a:cubicBezTo>
                    <a:pt x="112713" y="322099"/>
                    <a:pt x="98022" y="336550"/>
                    <a:pt x="80660" y="336550"/>
                  </a:cubicBezTo>
                  <a:cubicBezTo>
                    <a:pt x="80660" y="336550"/>
                    <a:pt x="80660" y="336550"/>
                    <a:pt x="60628" y="336550"/>
                  </a:cubicBezTo>
                  <a:cubicBezTo>
                    <a:pt x="41930" y="336550"/>
                    <a:pt x="28575" y="322099"/>
                    <a:pt x="28575" y="305019"/>
                  </a:cubicBezTo>
                  <a:cubicBezTo>
                    <a:pt x="28575" y="305019"/>
                    <a:pt x="28575" y="305019"/>
                    <a:pt x="28575" y="298450"/>
                  </a:cubicBezTo>
                  <a:close/>
                  <a:moveTo>
                    <a:pt x="233362" y="228600"/>
                  </a:moveTo>
                  <a:lnTo>
                    <a:pt x="273050" y="228600"/>
                  </a:lnTo>
                  <a:lnTo>
                    <a:pt x="273050" y="241300"/>
                  </a:lnTo>
                  <a:lnTo>
                    <a:pt x="233362" y="241300"/>
                  </a:lnTo>
                  <a:close/>
                  <a:moveTo>
                    <a:pt x="49212" y="228600"/>
                  </a:moveTo>
                  <a:lnTo>
                    <a:pt x="88900" y="228600"/>
                  </a:lnTo>
                  <a:lnTo>
                    <a:pt x="88900" y="241300"/>
                  </a:lnTo>
                  <a:lnTo>
                    <a:pt x="49212" y="241300"/>
                  </a:lnTo>
                  <a:close/>
                  <a:moveTo>
                    <a:pt x="228109" y="212725"/>
                  </a:moveTo>
                  <a:cubicBezTo>
                    <a:pt x="222798" y="212725"/>
                    <a:pt x="217487" y="218141"/>
                    <a:pt x="217487" y="224912"/>
                  </a:cubicBezTo>
                  <a:cubicBezTo>
                    <a:pt x="217487" y="224912"/>
                    <a:pt x="217487" y="224912"/>
                    <a:pt x="217487" y="246577"/>
                  </a:cubicBezTo>
                  <a:cubicBezTo>
                    <a:pt x="217487" y="253347"/>
                    <a:pt x="222798" y="258763"/>
                    <a:pt x="228109" y="258763"/>
                  </a:cubicBezTo>
                  <a:cubicBezTo>
                    <a:pt x="228109" y="258763"/>
                    <a:pt x="228109" y="258763"/>
                    <a:pt x="278563" y="258763"/>
                  </a:cubicBezTo>
                  <a:cubicBezTo>
                    <a:pt x="285201" y="258763"/>
                    <a:pt x="290512" y="253347"/>
                    <a:pt x="290512" y="246577"/>
                  </a:cubicBezTo>
                  <a:lnTo>
                    <a:pt x="290512" y="224912"/>
                  </a:lnTo>
                  <a:cubicBezTo>
                    <a:pt x="290512" y="218141"/>
                    <a:pt x="285201" y="212725"/>
                    <a:pt x="278563" y="212725"/>
                  </a:cubicBezTo>
                  <a:cubicBezTo>
                    <a:pt x="278563" y="212725"/>
                    <a:pt x="278563" y="212725"/>
                    <a:pt x="228109" y="212725"/>
                  </a:cubicBezTo>
                  <a:close/>
                  <a:moveTo>
                    <a:pt x="43699" y="212725"/>
                  </a:moveTo>
                  <a:cubicBezTo>
                    <a:pt x="37061" y="212725"/>
                    <a:pt x="31750" y="218141"/>
                    <a:pt x="31750" y="224912"/>
                  </a:cubicBezTo>
                  <a:cubicBezTo>
                    <a:pt x="31750" y="224912"/>
                    <a:pt x="31750" y="224912"/>
                    <a:pt x="31750" y="246577"/>
                  </a:cubicBezTo>
                  <a:cubicBezTo>
                    <a:pt x="31750" y="253347"/>
                    <a:pt x="37061" y="258763"/>
                    <a:pt x="43699" y="258763"/>
                  </a:cubicBezTo>
                  <a:cubicBezTo>
                    <a:pt x="43699" y="258763"/>
                    <a:pt x="43699" y="258763"/>
                    <a:pt x="94153" y="258763"/>
                  </a:cubicBezTo>
                  <a:cubicBezTo>
                    <a:pt x="99464" y="258763"/>
                    <a:pt x="104775" y="253347"/>
                    <a:pt x="104775" y="246577"/>
                  </a:cubicBezTo>
                  <a:lnTo>
                    <a:pt x="104775" y="224912"/>
                  </a:lnTo>
                  <a:cubicBezTo>
                    <a:pt x="104775" y="218141"/>
                    <a:pt x="99464" y="212725"/>
                    <a:pt x="94153" y="212725"/>
                  </a:cubicBezTo>
                  <a:cubicBezTo>
                    <a:pt x="94153" y="212725"/>
                    <a:pt x="94153" y="212725"/>
                    <a:pt x="43699" y="212725"/>
                  </a:cubicBezTo>
                  <a:close/>
                  <a:moveTo>
                    <a:pt x="44905" y="184150"/>
                  </a:moveTo>
                  <a:cubicBezTo>
                    <a:pt x="44905" y="184150"/>
                    <a:pt x="44905" y="184150"/>
                    <a:pt x="277358" y="184150"/>
                  </a:cubicBezTo>
                  <a:cubicBezTo>
                    <a:pt x="302452" y="184150"/>
                    <a:pt x="322263" y="203890"/>
                    <a:pt x="322263" y="228893"/>
                  </a:cubicBezTo>
                  <a:cubicBezTo>
                    <a:pt x="322263" y="228893"/>
                    <a:pt x="322263" y="228893"/>
                    <a:pt x="322263" y="239421"/>
                  </a:cubicBezTo>
                  <a:cubicBezTo>
                    <a:pt x="322263" y="264424"/>
                    <a:pt x="302452" y="284163"/>
                    <a:pt x="277358" y="284163"/>
                  </a:cubicBezTo>
                  <a:cubicBezTo>
                    <a:pt x="277358" y="284163"/>
                    <a:pt x="277358" y="284163"/>
                    <a:pt x="44905" y="284163"/>
                  </a:cubicBezTo>
                  <a:cubicBezTo>
                    <a:pt x="19811" y="284163"/>
                    <a:pt x="0" y="264424"/>
                    <a:pt x="0" y="239421"/>
                  </a:cubicBezTo>
                  <a:cubicBezTo>
                    <a:pt x="0" y="239421"/>
                    <a:pt x="0" y="239421"/>
                    <a:pt x="0" y="228893"/>
                  </a:cubicBezTo>
                  <a:cubicBezTo>
                    <a:pt x="0" y="203890"/>
                    <a:pt x="19811" y="184150"/>
                    <a:pt x="44905" y="184150"/>
                  </a:cubicBezTo>
                  <a:close/>
                  <a:moveTo>
                    <a:pt x="100909" y="112712"/>
                  </a:moveTo>
                  <a:cubicBezTo>
                    <a:pt x="100909" y="112712"/>
                    <a:pt x="100909" y="112712"/>
                    <a:pt x="221354" y="112712"/>
                  </a:cubicBezTo>
                  <a:cubicBezTo>
                    <a:pt x="229209" y="112712"/>
                    <a:pt x="239682" y="119138"/>
                    <a:pt x="242300" y="125563"/>
                  </a:cubicBezTo>
                  <a:lnTo>
                    <a:pt x="259320" y="158977"/>
                  </a:lnTo>
                  <a:cubicBezTo>
                    <a:pt x="261938" y="162832"/>
                    <a:pt x="259320" y="166687"/>
                    <a:pt x="254083" y="166687"/>
                  </a:cubicBezTo>
                  <a:cubicBezTo>
                    <a:pt x="254083" y="166687"/>
                    <a:pt x="254083" y="166687"/>
                    <a:pt x="68180" y="166687"/>
                  </a:cubicBezTo>
                  <a:cubicBezTo>
                    <a:pt x="62943" y="166687"/>
                    <a:pt x="60325" y="162832"/>
                    <a:pt x="62943" y="158977"/>
                  </a:cubicBezTo>
                  <a:cubicBezTo>
                    <a:pt x="62943" y="158977"/>
                    <a:pt x="62943" y="158977"/>
                    <a:pt x="79963" y="125563"/>
                  </a:cubicBezTo>
                  <a:cubicBezTo>
                    <a:pt x="82581" y="119138"/>
                    <a:pt x="93054" y="112712"/>
                    <a:pt x="100909" y="112712"/>
                  </a:cubicBezTo>
                  <a:close/>
                  <a:moveTo>
                    <a:pt x="209688" y="60325"/>
                  </a:moveTo>
                  <a:cubicBezTo>
                    <a:pt x="209688" y="60325"/>
                    <a:pt x="209688" y="60325"/>
                    <a:pt x="222112" y="60325"/>
                  </a:cubicBezTo>
                  <a:cubicBezTo>
                    <a:pt x="227634" y="60325"/>
                    <a:pt x="231775" y="64407"/>
                    <a:pt x="231775" y="69850"/>
                  </a:cubicBezTo>
                  <a:cubicBezTo>
                    <a:pt x="231775" y="75293"/>
                    <a:pt x="227634" y="79375"/>
                    <a:pt x="222112" y="79375"/>
                  </a:cubicBezTo>
                  <a:cubicBezTo>
                    <a:pt x="222112" y="79375"/>
                    <a:pt x="222112" y="79375"/>
                    <a:pt x="209688" y="79375"/>
                  </a:cubicBezTo>
                  <a:cubicBezTo>
                    <a:pt x="204166" y="79375"/>
                    <a:pt x="200025" y="75293"/>
                    <a:pt x="200025" y="69850"/>
                  </a:cubicBezTo>
                  <a:cubicBezTo>
                    <a:pt x="200025" y="64407"/>
                    <a:pt x="204166" y="60325"/>
                    <a:pt x="209688" y="60325"/>
                  </a:cubicBezTo>
                  <a:close/>
                  <a:moveTo>
                    <a:pt x="101255" y="60325"/>
                  </a:moveTo>
                  <a:cubicBezTo>
                    <a:pt x="101255" y="60325"/>
                    <a:pt x="101255" y="60325"/>
                    <a:pt x="113058" y="60325"/>
                  </a:cubicBezTo>
                  <a:cubicBezTo>
                    <a:pt x="118304" y="60325"/>
                    <a:pt x="122238" y="64407"/>
                    <a:pt x="122238" y="69850"/>
                  </a:cubicBezTo>
                  <a:cubicBezTo>
                    <a:pt x="122238" y="75293"/>
                    <a:pt x="118304" y="79375"/>
                    <a:pt x="113058" y="79375"/>
                  </a:cubicBezTo>
                  <a:cubicBezTo>
                    <a:pt x="113058" y="79375"/>
                    <a:pt x="113058" y="79375"/>
                    <a:pt x="101255" y="79375"/>
                  </a:cubicBezTo>
                  <a:cubicBezTo>
                    <a:pt x="96009" y="79375"/>
                    <a:pt x="92075" y="75293"/>
                    <a:pt x="92075" y="69850"/>
                  </a:cubicBezTo>
                  <a:cubicBezTo>
                    <a:pt x="92075" y="64407"/>
                    <a:pt x="96009" y="60325"/>
                    <a:pt x="101255" y="60325"/>
                  </a:cubicBezTo>
                  <a:close/>
                  <a:moveTo>
                    <a:pt x="161132" y="34925"/>
                  </a:moveTo>
                  <a:cubicBezTo>
                    <a:pt x="179510" y="34925"/>
                    <a:pt x="195263" y="49731"/>
                    <a:pt x="195263" y="69920"/>
                  </a:cubicBezTo>
                  <a:lnTo>
                    <a:pt x="195263" y="86071"/>
                  </a:lnTo>
                  <a:cubicBezTo>
                    <a:pt x="195263" y="91455"/>
                    <a:pt x="190012" y="96838"/>
                    <a:pt x="184761" y="96838"/>
                  </a:cubicBezTo>
                  <a:cubicBezTo>
                    <a:pt x="184761" y="96838"/>
                    <a:pt x="184761" y="96838"/>
                    <a:pt x="137502" y="96838"/>
                  </a:cubicBezTo>
                  <a:cubicBezTo>
                    <a:pt x="132251" y="96838"/>
                    <a:pt x="127000" y="91455"/>
                    <a:pt x="127000" y="86071"/>
                  </a:cubicBezTo>
                  <a:cubicBezTo>
                    <a:pt x="127000" y="86071"/>
                    <a:pt x="127000" y="86071"/>
                    <a:pt x="127000" y="69920"/>
                  </a:cubicBezTo>
                  <a:cubicBezTo>
                    <a:pt x="127000" y="49731"/>
                    <a:pt x="142753" y="34925"/>
                    <a:pt x="161132" y="34925"/>
                  </a:cubicBezTo>
                  <a:close/>
                  <a:moveTo>
                    <a:pt x="196771" y="21272"/>
                  </a:moveTo>
                  <a:cubicBezTo>
                    <a:pt x="200819" y="17462"/>
                    <a:pt x="206217" y="17462"/>
                    <a:pt x="210265" y="21272"/>
                  </a:cubicBezTo>
                  <a:cubicBezTo>
                    <a:pt x="214313" y="25082"/>
                    <a:pt x="214313" y="30162"/>
                    <a:pt x="210265" y="33972"/>
                  </a:cubicBezTo>
                  <a:cubicBezTo>
                    <a:pt x="210265" y="33972"/>
                    <a:pt x="210265" y="33972"/>
                    <a:pt x="204867" y="39052"/>
                  </a:cubicBezTo>
                  <a:cubicBezTo>
                    <a:pt x="202168" y="41592"/>
                    <a:pt x="199470" y="42862"/>
                    <a:pt x="196771" y="42862"/>
                  </a:cubicBezTo>
                  <a:cubicBezTo>
                    <a:pt x="195421" y="42862"/>
                    <a:pt x="192723" y="41592"/>
                    <a:pt x="190024" y="39052"/>
                  </a:cubicBezTo>
                  <a:cubicBezTo>
                    <a:pt x="187325" y="36512"/>
                    <a:pt x="187325" y="30162"/>
                    <a:pt x="190024" y="26352"/>
                  </a:cubicBezTo>
                  <a:cubicBezTo>
                    <a:pt x="190024" y="26352"/>
                    <a:pt x="190024" y="26352"/>
                    <a:pt x="196771" y="21272"/>
                  </a:cubicBezTo>
                  <a:close/>
                  <a:moveTo>
                    <a:pt x="111998" y="21272"/>
                  </a:moveTo>
                  <a:cubicBezTo>
                    <a:pt x="116046" y="17462"/>
                    <a:pt x="121444" y="17462"/>
                    <a:pt x="125492" y="21272"/>
                  </a:cubicBezTo>
                  <a:cubicBezTo>
                    <a:pt x="125492" y="21272"/>
                    <a:pt x="125492" y="21272"/>
                    <a:pt x="132239" y="26352"/>
                  </a:cubicBezTo>
                  <a:cubicBezTo>
                    <a:pt x="134938" y="30162"/>
                    <a:pt x="134938" y="36512"/>
                    <a:pt x="132239" y="39052"/>
                  </a:cubicBezTo>
                  <a:cubicBezTo>
                    <a:pt x="129540" y="41592"/>
                    <a:pt x="126842" y="42862"/>
                    <a:pt x="125492" y="42862"/>
                  </a:cubicBezTo>
                  <a:cubicBezTo>
                    <a:pt x="122793" y="42862"/>
                    <a:pt x="120095" y="41592"/>
                    <a:pt x="117396" y="39052"/>
                  </a:cubicBezTo>
                  <a:lnTo>
                    <a:pt x="111998" y="33972"/>
                  </a:lnTo>
                  <a:cubicBezTo>
                    <a:pt x="107950" y="30162"/>
                    <a:pt x="107950" y="25082"/>
                    <a:pt x="111998" y="21272"/>
                  </a:cubicBezTo>
                  <a:close/>
                  <a:moveTo>
                    <a:pt x="161132" y="0"/>
                  </a:moveTo>
                  <a:cubicBezTo>
                    <a:pt x="166121" y="0"/>
                    <a:pt x="169863" y="3934"/>
                    <a:pt x="169863" y="9180"/>
                  </a:cubicBezTo>
                  <a:cubicBezTo>
                    <a:pt x="169863" y="9180"/>
                    <a:pt x="169863" y="9180"/>
                    <a:pt x="169863" y="20983"/>
                  </a:cubicBezTo>
                  <a:cubicBezTo>
                    <a:pt x="169863" y="26228"/>
                    <a:pt x="166121" y="30163"/>
                    <a:pt x="161132" y="30163"/>
                  </a:cubicBezTo>
                  <a:cubicBezTo>
                    <a:pt x="156142" y="30163"/>
                    <a:pt x="152400" y="26228"/>
                    <a:pt x="152400" y="20983"/>
                  </a:cubicBezTo>
                  <a:cubicBezTo>
                    <a:pt x="152400" y="20983"/>
                    <a:pt x="152400" y="20983"/>
                    <a:pt x="152400" y="9180"/>
                  </a:cubicBezTo>
                  <a:cubicBezTo>
                    <a:pt x="152400" y="3934"/>
                    <a:pt x="156142" y="0"/>
                    <a:pt x="161132" y="0"/>
                  </a:cubicBezTo>
                  <a:close/>
                </a:path>
              </a:pathLst>
            </a:custGeom>
            <a:solidFill>
              <a:srgbClr val="00277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5000"/>
                </a:lnSpc>
              </a:pPr>
              <a:endParaRPr sz="1800">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49" name="isḷíďè"/>
          <p:cNvGrpSpPr/>
          <p:nvPr/>
        </p:nvGrpSpPr>
        <p:grpSpPr>
          <a:xfrm>
            <a:off x="2763665" y="2752533"/>
            <a:ext cx="761238" cy="761238"/>
            <a:chOff x="3055544" y="4108628"/>
            <a:chExt cx="1014984" cy="1014984"/>
          </a:xfrm>
        </p:grpSpPr>
        <p:sp>
          <p:nvSpPr>
            <p:cNvPr id="50" name="iŝļíďe"/>
            <p:cNvSpPr/>
            <p:nvPr/>
          </p:nvSpPr>
          <p:spPr>
            <a:xfrm>
              <a:off x="3057285" y="4110369"/>
              <a:ext cx="1013243" cy="1013243"/>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5000"/>
                </a:lnSpc>
              </a:pPr>
              <a:endParaRPr sz="1800">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51" name="íšļíḍe"/>
            <p:cNvSpPr/>
            <p:nvPr/>
          </p:nvSpPr>
          <p:spPr>
            <a:xfrm>
              <a:off x="3055544" y="4108628"/>
              <a:ext cx="1014984" cy="1014984"/>
            </a:xfrm>
            <a:prstGeom prst="arc">
              <a:avLst>
                <a:gd name="adj1" fmla="val 16200000"/>
                <a:gd name="adj2" fmla="val 2942198"/>
              </a:avLst>
            </a:prstGeom>
            <a:ln w="101600">
              <a:solidFill>
                <a:srgbClr val="002776"/>
              </a:solidFill>
            </a:ln>
          </p:spPr>
          <p:style>
            <a:lnRef idx="1">
              <a:schemeClr val="accent1"/>
            </a:lnRef>
            <a:fillRef idx="0">
              <a:schemeClr val="accent1"/>
            </a:fillRef>
            <a:effectRef idx="0">
              <a:schemeClr val="accent1"/>
            </a:effectRef>
            <a:fontRef idx="minor">
              <a:schemeClr val="tx1"/>
            </a:fontRef>
          </p:style>
          <p:txBody>
            <a:bodyPr anchor="ctr"/>
            <a:lstStyle/>
            <a:p>
              <a:pPr algn="ctr">
                <a:lnSpc>
                  <a:spcPct val="125000"/>
                </a:lnSpc>
              </a:pPr>
              <a:endParaRPr sz="1800">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52" name="îSḻïḑè"/>
            <p:cNvSpPr/>
            <p:nvPr/>
          </p:nvSpPr>
          <p:spPr>
            <a:xfrm>
              <a:off x="3323259" y="4367517"/>
              <a:ext cx="479554" cy="409760"/>
            </a:xfrm>
            <a:custGeom>
              <a:avLst/>
              <a:gdLst>
                <a:gd name="connsiteX0" fmla="*/ 137328 w 338137"/>
                <a:gd name="connsiteY0" fmla="*/ 214312 h 288925"/>
                <a:gd name="connsiteX1" fmla="*/ 133350 w 338137"/>
                <a:gd name="connsiteY1" fmla="*/ 218394 h 288925"/>
                <a:gd name="connsiteX2" fmla="*/ 137328 w 338137"/>
                <a:gd name="connsiteY2" fmla="*/ 223837 h 288925"/>
                <a:gd name="connsiteX3" fmla="*/ 250023 w 338137"/>
                <a:gd name="connsiteY3" fmla="*/ 223837 h 288925"/>
                <a:gd name="connsiteX4" fmla="*/ 254000 w 338137"/>
                <a:gd name="connsiteY4" fmla="*/ 218394 h 288925"/>
                <a:gd name="connsiteX5" fmla="*/ 250023 w 338137"/>
                <a:gd name="connsiteY5" fmla="*/ 214312 h 288925"/>
                <a:gd name="connsiteX6" fmla="*/ 137328 w 338137"/>
                <a:gd name="connsiteY6" fmla="*/ 214312 h 288925"/>
                <a:gd name="connsiteX7" fmla="*/ 137328 w 338137"/>
                <a:gd name="connsiteY7" fmla="*/ 196850 h 288925"/>
                <a:gd name="connsiteX8" fmla="*/ 133350 w 338137"/>
                <a:gd name="connsiteY8" fmla="*/ 200932 h 288925"/>
                <a:gd name="connsiteX9" fmla="*/ 137328 w 338137"/>
                <a:gd name="connsiteY9" fmla="*/ 206375 h 288925"/>
                <a:gd name="connsiteX10" fmla="*/ 250023 w 338137"/>
                <a:gd name="connsiteY10" fmla="*/ 206375 h 288925"/>
                <a:gd name="connsiteX11" fmla="*/ 254000 w 338137"/>
                <a:gd name="connsiteY11" fmla="*/ 200932 h 288925"/>
                <a:gd name="connsiteX12" fmla="*/ 250023 w 338137"/>
                <a:gd name="connsiteY12" fmla="*/ 196850 h 288925"/>
                <a:gd name="connsiteX13" fmla="*/ 137328 w 338137"/>
                <a:gd name="connsiteY13" fmla="*/ 196850 h 288925"/>
                <a:gd name="connsiteX14" fmla="*/ 288925 w 338137"/>
                <a:gd name="connsiteY14" fmla="*/ 187325 h 288925"/>
                <a:gd name="connsiteX15" fmla="*/ 269875 w 338137"/>
                <a:gd name="connsiteY15" fmla="*/ 206375 h 288925"/>
                <a:gd name="connsiteX16" fmla="*/ 288925 w 338137"/>
                <a:gd name="connsiteY16" fmla="*/ 225425 h 288925"/>
                <a:gd name="connsiteX17" fmla="*/ 307975 w 338137"/>
                <a:gd name="connsiteY17" fmla="*/ 206375 h 288925"/>
                <a:gd name="connsiteX18" fmla="*/ 288925 w 338137"/>
                <a:gd name="connsiteY18" fmla="*/ 187325 h 288925"/>
                <a:gd name="connsiteX19" fmla="*/ 98425 w 338137"/>
                <a:gd name="connsiteY19" fmla="*/ 187325 h 288925"/>
                <a:gd name="connsiteX20" fmla="*/ 79375 w 338137"/>
                <a:gd name="connsiteY20" fmla="*/ 206375 h 288925"/>
                <a:gd name="connsiteX21" fmla="*/ 98425 w 338137"/>
                <a:gd name="connsiteY21" fmla="*/ 225425 h 288925"/>
                <a:gd name="connsiteX22" fmla="*/ 117475 w 338137"/>
                <a:gd name="connsiteY22" fmla="*/ 206375 h 288925"/>
                <a:gd name="connsiteX23" fmla="*/ 98425 w 338137"/>
                <a:gd name="connsiteY23" fmla="*/ 187325 h 288925"/>
                <a:gd name="connsiteX24" fmla="*/ 254922 w 338137"/>
                <a:gd name="connsiteY24" fmla="*/ 127000 h 288925"/>
                <a:gd name="connsiteX25" fmla="*/ 234950 w 338137"/>
                <a:gd name="connsiteY25" fmla="*/ 147638 h 288925"/>
                <a:gd name="connsiteX26" fmla="*/ 276225 w 338137"/>
                <a:gd name="connsiteY26" fmla="*/ 147638 h 288925"/>
                <a:gd name="connsiteX27" fmla="*/ 254922 w 338137"/>
                <a:gd name="connsiteY27" fmla="*/ 127000 h 288925"/>
                <a:gd name="connsiteX28" fmla="*/ 130590 w 338137"/>
                <a:gd name="connsiteY28" fmla="*/ 100012 h 288925"/>
                <a:gd name="connsiteX29" fmla="*/ 92075 w 338137"/>
                <a:gd name="connsiteY29" fmla="*/ 147895 h 288925"/>
                <a:gd name="connsiteX30" fmla="*/ 105356 w 338137"/>
                <a:gd name="connsiteY30" fmla="*/ 147895 h 288925"/>
                <a:gd name="connsiteX31" fmla="*/ 226214 w 338137"/>
                <a:gd name="connsiteY31" fmla="*/ 147895 h 288925"/>
                <a:gd name="connsiteX32" fmla="*/ 255432 w 338137"/>
                <a:gd name="connsiteY32" fmla="*/ 117303 h 288925"/>
                <a:gd name="connsiteX33" fmla="*/ 285979 w 338137"/>
                <a:gd name="connsiteY33" fmla="*/ 147895 h 288925"/>
                <a:gd name="connsiteX34" fmla="*/ 295275 w 338137"/>
                <a:gd name="connsiteY34" fmla="*/ 149225 h 288925"/>
                <a:gd name="connsiteX35" fmla="*/ 255432 w 338137"/>
                <a:gd name="connsiteY35" fmla="*/ 100012 h 288925"/>
                <a:gd name="connsiteX36" fmla="*/ 130590 w 338137"/>
                <a:gd name="connsiteY36" fmla="*/ 100012 h 288925"/>
                <a:gd name="connsiteX37" fmla="*/ 131008 w 338137"/>
                <a:gd name="connsiteY37" fmla="*/ 85725 h 288925"/>
                <a:gd name="connsiteX38" fmla="*/ 255022 w 338137"/>
                <a:gd name="connsiteY38" fmla="*/ 85725 h 288925"/>
                <a:gd name="connsiteX39" fmla="*/ 309113 w 338137"/>
                <a:gd name="connsiteY39" fmla="*/ 153019 h 288925"/>
                <a:gd name="connsiteX40" fmla="*/ 338137 w 338137"/>
                <a:gd name="connsiteY40" fmla="*/ 207117 h 288925"/>
                <a:gd name="connsiteX41" fmla="*/ 320986 w 338137"/>
                <a:gd name="connsiteY41" fmla="*/ 251980 h 288925"/>
                <a:gd name="connsiteX42" fmla="*/ 320986 w 338137"/>
                <a:gd name="connsiteY42" fmla="*/ 288925 h 288925"/>
                <a:gd name="connsiteX43" fmla="*/ 274811 w 338137"/>
                <a:gd name="connsiteY43" fmla="*/ 288925 h 288925"/>
                <a:gd name="connsiteX44" fmla="*/ 274811 w 338137"/>
                <a:gd name="connsiteY44" fmla="*/ 266494 h 288925"/>
                <a:gd name="connsiteX45" fmla="*/ 112538 w 338137"/>
                <a:gd name="connsiteY45" fmla="*/ 266494 h 288925"/>
                <a:gd name="connsiteX46" fmla="*/ 112538 w 338137"/>
                <a:gd name="connsiteY46" fmla="*/ 288925 h 288925"/>
                <a:gd name="connsiteX47" fmla="*/ 66363 w 338137"/>
                <a:gd name="connsiteY47" fmla="*/ 288925 h 288925"/>
                <a:gd name="connsiteX48" fmla="*/ 66363 w 338137"/>
                <a:gd name="connsiteY48" fmla="*/ 251980 h 288925"/>
                <a:gd name="connsiteX49" fmla="*/ 49212 w 338137"/>
                <a:gd name="connsiteY49" fmla="*/ 207117 h 288925"/>
                <a:gd name="connsiteX50" fmla="*/ 78237 w 338137"/>
                <a:gd name="connsiteY50" fmla="*/ 153019 h 288925"/>
                <a:gd name="connsiteX51" fmla="*/ 131008 w 338137"/>
                <a:gd name="connsiteY51" fmla="*/ 85725 h 288925"/>
                <a:gd name="connsiteX52" fmla="*/ 65088 w 338137"/>
                <a:gd name="connsiteY52" fmla="*/ 0 h 288925"/>
                <a:gd name="connsiteX53" fmla="*/ 69073 w 338137"/>
                <a:gd name="connsiteY53" fmla="*/ 5220 h 288925"/>
                <a:gd name="connsiteX54" fmla="*/ 69073 w 338137"/>
                <a:gd name="connsiteY54" fmla="*/ 13050 h 288925"/>
                <a:gd name="connsiteX55" fmla="*/ 130175 w 338137"/>
                <a:gd name="connsiteY55" fmla="*/ 67859 h 288925"/>
                <a:gd name="connsiteX56" fmla="*/ 69073 w 338137"/>
                <a:gd name="connsiteY56" fmla="*/ 67859 h 288925"/>
                <a:gd name="connsiteX57" fmla="*/ 69073 w 338137"/>
                <a:gd name="connsiteY57" fmla="*/ 130499 h 288925"/>
                <a:gd name="connsiteX58" fmla="*/ 62431 w 338137"/>
                <a:gd name="connsiteY58" fmla="*/ 147463 h 288925"/>
                <a:gd name="connsiteX59" fmla="*/ 45163 w 338137"/>
                <a:gd name="connsiteY59" fmla="*/ 153988 h 288925"/>
                <a:gd name="connsiteX60" fmla="*/ 43835 w 338137"/>
                <a:gd name="connsiteY60" fmla="*/ 153988 h 288925"/>
                <a:gd name="connsiteX61" fmla="*/ 18597 w 338137"/>
                <a:gd name="connsiteY61" fmla="*/ 130499 h 288925"/>
                <a:gd name="connsiteX62" fmla="*/ 23910 w 338137"/>
                <a:gd name="connsiteY62" fmla="*/ 125279 h 288925"/>
                <a:gd name="connsiteX63" fmla="*/ 27895 w 338137"/>
                <a:gd name="connsiteY63" fmla="*/ 130499 h 288925"/>
                <a:gd name="connsiteX64" fmla="*/ 43835 w 338137"/>
                <a:gd name="connsiteY64" fmla="*/ 144853 h 288925"/>
                <a:gd name="connsiteX65" fmla="*/ 45163 w 338137"/>
                <a:gd name="connsiteY65" fmla="*/ 144853 h 288925"/>
                <a:gd name="connsiteX66" fmla="*/ 55790 w 338137"/>
                <a:gd name="connsiteY66" fmla="*/ 140938 h 288925"/>
                <a:gd name="connsiteX67" fmla="*/ 59774 w 338137"/>
                <a:gd name="connsiteY67" fmla="*/ 130499 h 288925"/>
                <a:gd name="connsiteX68" fmla="*/ 59774 w 338137"/>
                <a:gd name="connsiteY68" fmla="*/ 67859 h 288925"/>
                <a:gd name="connsiteX69" fmla="*/ 0 w 338137"/>
                <a:gd name="connsiteY69" fmla="*/ 67859 h 288925"/>
                <a:gd name="connsiteX70" fmla="*/ 59774 w 338137"/>
                <a:gd name="connsiteY70" fmla="*/ 13050 h 288925"/>
                <a:gd name="connsiteX71" fmla="*/ 59774 w 338137"/>
                <a:gd name="connsiteY71" fmla="*/ 5220 h 288925"/>
                <a:gd name="connsiteX72" fmla="*/ 65088 w 338137"/>
                <a:gd name="connsiteY72" fmla="*/ 0 h 28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38137" h="288925">
                  <a:moveTo>
                    <a:pt x="137328" y="214312"/>
                  </a:moveTo>
                  <a:cubicBezTo>
                    <a:pt x="134676" y="214312"/>
                    <a:pt x="133350" y="215673"/>
                    <a:pt x="133350" y="218394"/>
                  </a:cubicBezTo>
                  <a:cubicBezTo>
                    <a:pt x="133350" y="221116"/>
                    <a:pt x="134676" y="223837"/>
                    <a:pt x="137328" y="223837"/>
                  </a:cubicBezTo>
                  <a:cubicBezTo>
                    <a:pt x="137328" y="223837"/>
                    <a:pt x="137328" y="223837"/>
                    <a:pt x="250023" y="223837"/>
                  </a:cubicBezTo>
                  <a:cubicBezTo>
                    <a:pt x="252674" y="223837"/>
                    <a:pt x="254000" y="221116"/>
                    <a:pt x="254000" y="218394"/>
                  </a:cubicBezTo>
                  <a:cubicBezTo>
                    <a:pt x="254000" y="215673"/>
                    <a:pt x="252674" y="214312"/>
                    <a:pt x="250023" y="214312"/>
                  </a:cubicBezTo>
                  <a:cubicBezTo>
                    <a:pt x="250023" y="214312"/>
                    <a:pt x="250023" y="214312"/>
                    <a:pt x="137328" y="214312"/>
                  </a:cubicBezTo>
                  <a:close/>
                  <a:moveTo>
                    <a:pt x="137328" y="196850"/>
                  </a:moveTo>
                  <a:cubicBezTo>
                    <a:pt x="134676" y="196850"/>
                    <a:pt x="133350" y="198211"/>
                    <a:pt x="133350" y="200932"/>
                  </a:cubicBezTo>
                  <a:cubicBezTo>
                    <a:pt x="133350" y="203654"/>
                    <a:pt x="134676" y="206375"/>
                    <a:pt x="137328" y="206375"/>
                  </a:cubicBezTo>
                  <a:cubicBezTo>
                    <a:pt x="137328" y="206375"/>
                    <a:pt x="137328" y="206375"/>
                    <a:pt x="250023" y="206375"/>
                  </a:cubicBezTo>
                  <a:cubicBezTo>
                    <a:pt x="252674" y="206375"/>
                    <a:pt x="254000" y="203654"/>
                    <a:pt x="254000" y="200932"/>
                  </a:cubicBezTo>
                  <a:cubicBezTo>
                    <a:pt x="254000" y="198211"/>
                    <a:pt x="252674" y="196850"/>
                    <a:pt x="250023" y="196850"/>
                  </a:cubicBezTo>
                  <a:cubicBezTo>
                    <a:pt x="250023" y="196850"/>
                    <a:pt x="250023" y="196850"/>
                    <a:pt x="137328" y="196850"/>
                  </a:cubicBezTo>
                  <a:close/>
                  <a:moveTo>
                    <a:pt x="288925" y="187325"/>
                  </a:moveTo>
                  <a:cubicBezTo>
                    <a:pt x="278404" y="187325"/>
                    <a:pt x="269875" y="195854"/>
                    <a:pt x="269875" y="206375"/>
                  </a:cubicBezTo>
                  <a:cubicBezTo>
                    <a:pt x="269875" y="216896"/>
                    <a:pt x="278404" y="225425"/>
                    <a:pt x="288925" y="225425"/>
                  </a:cubicBezTo>
                  <a:cubicBezTo>
                    <a:pt x="299446" y="225425"/>
                    <a:pt x="307975" y="216896"/>
                    <a:pt x="307975" y="206375"/>
                  </a:cubicBezTo>
                  <a:cubicBezTo>
                    <a:pt x="307975" y="195854"/>
                    <a:pt x="299446" y="187325"/>
                    <a:pt x="288925" y="187325"/>
                  </a:cubicBezTo>
                  <a:close/>
                  <a:moveTo>
                    <a:pt x="98425" y="187325"/>
                  </a:moveTo>
                  <a:cubicBezTo>
                    <a:pt x="87904" y="187325"/>
                    <a:pt x="79375" y="195854"/>
                    <a:pt x="79375" y="206375"/>
                  </a:cubicBezTo>
                  <a:cubicBezTo>
                    <a:pt x="79375" y="216896"/>
                    <a:pt x="87904" y="225425"/>
                    <a:pt x="98425" y="225425"/>
                  </a:cubicBezTo>
                  <a:cubicBezTo>
                    <a:pt x="108946" y="225425"/>
                    <a:pt x="117475" y="216896"/>
                    <a:pt x="117475" y="206375"/>
                  </a:cubicBezTo>
                  <a:cubicBezTo>
                    <a:pt x="117475" y="195854"/>
                    <a:pt x="108946" y="187325"/>
                    <a:pt x="98425" y="187325"/>
                  </a:cubicBezTo>
                  <a:close/>
                  <a:moveTo>
                    <a:pt x="254922" y="127000"/>
                  </a:moveTo>
                  <a:cubicBezTo>
                    <a:pt x="244270" y="127000"/>
                    <a:pt x="234950" y="136029"/>
                    <a:pt x="234950" y="147638"/>
                  </a:cubicBezTo>
                  <a:cubicBezTo>
                    <a:pt x="234950" y="147638"/>
                    <a:pt x="234950" y="147638"/>
                    <a:pt x="276225" y="147638"/>
                  </a:cubicBezTo>
                  <a:cubicBezTo>
                    <a:pt x="276225" y="136029"/>
                    <a:pt x="266905" y="127000"/>
                    <a:pt x="254922" y="127000"/>
                  </a:cubicBezTo>
                  <a:close/>
                  <a:moveTo>
                    <a:pt x="130590" y="100012"/>
                  </a:moveTo>
                  <a:cubicBezTo>
                    <a:pt x="113325" y="100012"/>
                    <a:pt x="98716" y="119963"/>
                    <a:pt x="92075" y="147895"/>
                  </a:cubicBezTo>
                  <a:cubicBezTo>
                    <a:pt x="96060" y="147895"/>
                    <a:pt x="101372" y="147895"/>
                    <a:pt x="105356" y="147895"/>
                  </a:cubicBezTo>
                  <a:cubicBezTo>
                    <a:pt x="105356" y="147895"/>
                    <a:pt x="105356" y="147895"/>
                    <a:pt x="226214" y="147895"/>
                  </a:cubicBezTo>
                  <a:cubicBezTo>
                    <a:pt x="226214" y="130604"/>
                    <a:pt x="239495" y="117303"/>
                    <a:pt x="255432" y="117303"/>
                  </a:cubicBezTo>
                  <a:cubicBezTo>
                    <a:pt x="272697" y="117303"/>
                    <a:pt x="285979" y="130604"/>
                    <a:pt x="285979" y="147895"/>
                  </a:cubicBezTo>
                  <a:cubicBezTo>
                    <a:pt x="288635" y="147895"/>
                    <a:pt x="292619" y="147895"/>
                    <a:pt x="295275" y="149225"/>
                  </a:cubicBezTo>
                  <a:cubicBezTo>
                    <a:pt x="288635" y="119963"/>
                    <a:pt x="274026" y="100012"/>
                    <a:pt x="255432" y="100012"/>
                  </a:cubicBezTo>
                  <a:cubicBezTo>
                    <a:pt x="255432" y="100012"/>
                    <a:pt x="255432" y="100012"/>
                    <a:pt x="130590" y="100012"/>
                  </a:cubicBezTo>
                  <a:close/>
                  <a:moveTo>
                    <a:pt x="131008" y="85725"/>
                  </a:moveTo>
                  <a:cubicBezTo>
                    <a:pt x="131008" y="85725"/>
                    <a:pt x="131008" y="85725"/>
                    <a:pt x="255022" y="85725"/>
                  </a:cubicBezTo>
                  <a:cubicBezTo>
                    <a:pt x="282727" y="85725"/>
                    <a:pt x="303836" y="114754"/>
                    <a:pt x="309113" y="153019"/>
                  </a:cubicBezTo>
                  <a:cubicBezTo>
                    <a:pt x="327583" y="163575"/>
                    <a:pt x="338137" y="183367"/>
                    <a:pt x="338137" y="207117"/>
                  </a:cubicBezTo>
                  <a:cubicBezTo>
                    <a:pt x="338137" y="224271"/>
                    <a:pt x="332860" y="240104"/>
                    <a:pt x="320986" y="251980"/>
                  </a:cubicBezTo>
                  <a:cubicBezTo>
                    <a:pt x="320986" y="251980"/>
                    <a:pt x="320986" y="251980"/>
                    <a:pt x="320986" y="288925"/>
                  </a:cubicBezTo>
                  <a:cubicBezTo>
                    <a:pt x="320986" y="288925"/>
                    <a:pt x="320986" y="288925"/>
                    <a:pt x="274811" y="288925"/>
                  </a:cubicBezTo>
                  <a:cubicBezTo>
                    <a:pt x="274811" y="288925"/>
                    <a:pt x="274811" y="288925"/>
                    <a:pt x="274811" y="266494"/>
                  </a:cubicBezTo>
                  <a:cubicBezTo>
                    <a:pt x="274811" y="266494"/>
                    <a:pt x="274811" y="266494"/>
                    <a:pt x="112538" y="266494"/>
                  </a:cubicBezTo>
                  <a:cubicBezTo>
                    <a:pt x="112538" y="266494"/>
                    <a:pt x="112538" y="266494"/>
                    <a:pt x="112538" y="288925"/>
                  </a:cubicBezTo>
                  <a:cubicBezTo>
                    <a:pt x="112538" y="288925"/>
                    <a:pt x="112538" y="288925"/>
                    <a:pt x="66363" y="288925"/>
                  </a:cubicBezTo>
                  <a:cubicBezTo>
                    <a:pt x="66363" y="288925"/>
                    <a:pt x="66363" y="288925"/>
                    <a:pt x="66363" y="251980"/>
                  </a:cubicBezTo>
                  <a:cubicBezTo>
                    <a:pt x="54489" y="240104"/>
                    <a:pt x="49212" y="224271"/>
                    <a:pt x="49212" y="207117"/>
                  </a:cubicBezTo>
                  <a:cubicBezTo>
                    <a:pt x="49212" y="183367"/>
                    <a:pt x="58447" y="163575"/>
                    <a:pt x="78237" y="153019"/>
                  </a:cubicBezTo>
                  <a:cubicBezTo>
                    <a:pt x="83514" y="114754"/>
                    <a:pt x="104623" y="85725"/>
                    <a:pt x="131008" y="85725"/>
                  </a:cubicBezTo>
                  <a:close/>
                  <a:moveTo>
                    <a:pt x="65088" y="0"/>
                  </a:moveTo>
                  <a:cubicBezTo>
                    <a:pt x="66416" y="0"/>
                    <a:pt x="69073" y="2610"/>
                    <a:pt x="69073" y="5220"/>
                  </a:cubicBezTo>
                  <a:cubicBezTo>
                    <a:pt x="69073" y="5220"/>
                    <a:pt x="69073" y="5220"/>
                    <a:pt x="69073" y="13050"/>
                  </a:cubicBezTo>
                  <a:cubicBezTo>
                    <a:pt x="99624" y="14355"/>
                    <a:pt x="124862" y="37845"/>
                    <a:pt x="130175" y="67859"/>
                  </a:cubicBezTo>
                  <a:lnTo>
                    <a:pt x="69073" y="67859"/>
                  </a:lnTo>
                  <a:cubicBezTo>
                    <a:pt x="69073" y="67859"/>
                    <a:pt x="69073" y="67859"/>
                    <a:pt x="69073" y="130499"/>
                  </a:cubicBezTo>
                  <a:cubicBezTo>
                    <a:pt x="69073" y="135718"/>
                    <a:pt x="66416" y="142243"/>
                    <a:pt x="62431" y="147463"/>
                  </a:cubicBezTo>
                  <a:cubicBezTo>
                    <a:pt x="57118" y="151378"/>
                    <a:pt x="51805" y="153988"/>
                    <a:pt x="45163" y="153988"/>
                  </a:cubicBezTo>
                  <a:cubicBezTo>
                    <a:pt x="45163" y="153988"/>
                    <a:pt x="45163" y="153988"/>
                    <a:pt x="43835" y="153988"/>
                  </a:cubicBezTo>
                  <a:cubicBezTo>
                    <a:pt x="30552" y="153988"/>
                    <a:pt x="18597" y="143548"/>
                    <a:pt x="18597" y="130499"/>
                  </a:cubicBezTo>
                  <a:cubicBezTo>
                    <a:pt x="18597" y="127889"/>
                    <a:pt x="21253" y="125279"/>
                    <a:pt x="23910" y="125279"/>
                  </a:cubicBezTo>
                  <a:cubicBezTo>
                    <a:pt x="26567" y="125279"/>
                    <a:pt x="27895" y="127889"/>
                    <a:pt x="27895" y="130499"/>
                  </a:cubicBezTo>
                  <a:cubicBezTo>
                    <a:pt x="27895" y="138328"/>
                    <a:pt x="35865" y="144853"/>
                    <a:pt x="43835" y="144853"/>
                  </a:cubicBezTo>
                  <a:cubicBezTo>
                    <a:pt x="43835" y="144853"/>
                    <a:pt x="43835" y="144853"/>
                    <a:pt x="45163" y="144853"/>
                  </a:cubicBezTo>
                  <a:cubicBezTo>
                    <a:pt x="49148" y="144853"/>
                    <a:pt x="53133" y="143548"/>
                    <a:pt x="55790" y="140938"/>
                  </a:cubicBezTo>
                  <a:cubicBezTo>
                    <a:pt x="58446" y="138328"/>
                    <a:pt x="59774" y="134413"/>
                    <a:pt x="59774" y="130499"/>
                  </a:cubicBezTo>
                  <a:cubicBezTo>
                    <a:pt x="59774" y="130499"/>
                    <a:pt x="59774" y="130499"/>
                    <a:pt x="59774" y="67859"/>
                  </a:cubicBezTo>
                  <a:cubicBezTo>
                    <a:pt x="59774" y="67859"/>
                    <a:pt x="59774" y="67859"/>
                    <a:pt x="0" y="67859"/>
                  </a:cubicBezTo>
                  <a:cubicBezTo>
                    <a:pt x="3985" y="37845"/>
                    <a:pt x="29223" y="14355"/>
                    <a:pt x="59774" y="13050"/>
                  </a:cubicBezTo>
                  <a:cubicBezTo>
                    <a:pt x="59774" y="13050"/>
                    <a:pt x="59774" y="13050"/>
                    <a:pt x="59774" y="5220"/>
                  </a:cubicBezTo>
                  <a:cubicBezTo>
                    <a:pt x="59774" y="2610"/>
                    <a:pt x="62431" y="0"/>
                    <a:pt x="65088" y="0"/>
                  </a:cubicBezTo>
                  <a:close/>
                </a:path>
              </a:pathLst>
            </a:custGeom>
            <a:solidFill>
              <a:srgbClr val="00277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5000"/>
                </a:lnSpc>
              </a:pPr>
              <a:endParaRPr sz="1800">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43" name="iśliḓè"/>
          <p:cNvGrpSpPr/>
          <p:nvPr/>
        </p:nvGrpSpPr>
        <p:grpSpPr>
          <a:xfrm>
            <a:off x="2762359" y="3910327"/>
            <a:ext cx="761238" cy="761238"/>
            <a:chOff x="8119730" y="1913959"/>
            <a:chExt cx="1014984" cy="1014984"/>
          </a:xfrm>
        </p:grpSpPr>
        <p:sp>
          <p:nvSpPr>
            <p:cNvPr id="44" name="ïṡľíḋê"/>
            <p:cNvSpPr/>
            <p:nvPr/>
          </p:nvSpPr>
          <p:spPr>
            <a:xfrm>
              <a:off x="8121471" y="1915700"/>
              <a:ext cx="1013243" cy="1013243"/>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5000"/>
                </a:lnSpc>
              </a:pPr>
              <a:endParaRPr sz="1800">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5" name="išḻîḍê"/>
            <p:cNvSpPr/>
            <p:nvPr/>
          </p:nvSpPr>
          <p:spPr>
            <a:xfrm>
              <a:off x="8119730" y="1913959"/>
              <a:ext cx="1014984" cy="1014984"/>
            </a:xfrm>
            <a:prstGeom prst="arc">
              <a:avLst>
                <a:gd name="adj1" fmla="val 16200000"/>
                <a:gd name="adj2" fmla="val 22079"/>
              </a:avLst>
            </a:prstGeom>
            <a:ln w="101600">
              <a:solidFill>
                <a:srgbClr val="002776"/>
              </a:solidFill>
            </a:ln>
          </p:spPr>
          <p:style>
            <a:lnRef idx="1">
              <a:schemeClr val="accent1"/>
            </a:lnRef>
            <a:fillRef idx="0">
              <a:schemeClr val="accent1"/>
            </a:fillRef>
            <a:effectRef idx="0">
              <a:schemeClr val="accent1"/>
            </a:effectRef>
            <a:fontRef idx="minor">
              <a:schemeClr val="tx1"/>
            </a:fontRef>
          </p:style>
          <p:txBody>
            <a:bodyPr anchor="ctr"/>
            <a:lstStyle/>
            <a:p>
              <a:pPr algn="ctr">
                <a:lnSpc>
                  <a:spcPct val="125000"/>
                </a:lnSpc>
              </a:pPr>
              <a:endParaRPr sz="1800">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6" name="íšlîďê"/>
            <p:cNvSpPr/>
            <p:nvPr/>
          </p:nvSpPr>
          <p:spPr>
            <a:xfrm>
              <a:off x="8417873" y="2181676"/>
              <a:ext cx="479554" cy="475502"/>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rgbClr val="00277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5000"/>
                </a:lnSpc>
              </a:pPr>
              <a:endParaRPr sz="1800">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38" name="ísľîḋè"/>
          <p:cNvGrpSpPr/>
          <p:nvPr/>
        </p:nvGrpSpPr>
        <p:grpSpPr>
          <a:xfrm>
            <a:off x="3924669" y="3904990"/>
            <a:ext cx="761238" cy="761238"/>
            <a:chOff x="8119730" y="4108628"/>
            <a:chExt cx="1014984" cy="1014984"/>
          </a:xfrm>
        </p:grpSpPr>
        <p:sp>
          <p:nvSpPr>
            <p:cNvPr id="39" name="išlïḑè"/>
            <p:cNvSpPr/>
            <p:nvPr/>
          </p:nvSpPr>
          <p:spPr>
            <a:xfrm>
              <a:off x="8121471" y="4110369"/>
              <a:ext cx="1013243" cy="1013243"/>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5000"/>
                </a:lnSpc>
              </a:pPr>
              <a:endParaRPr sz="1800">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0" name="i$1îḑe"/>
            <p:cNvSpPr/>
            <p:nvPr/>
          </p:nvSpPr>
          <p:spPr>
            <a:xfrm>
              <a:off x="8119730" y="4108628"/>
              <a:ext cx="1014984" cy="1014984"/>
            </a:xfrm>
            <a:prstGeom prst="arc">
              <a:avLst>
                <a:gd name="adj1" fmla="val 16200000"/>
                <a:gd name="adj2" fmla="val 8711261"/>
              </a:avLst>
            </a:prstGeom>
            <a:ln w="101600">
              <a:solidFill>
                <a:srgbClr val="002776"/>
              </a:solidFill>
            </a:ln>
          </p:spPr>
          <p:style>
            <a:lnRef idx="1">
              <a:schemeClr val="accent1"/>
            </a:lnRef>
            <a:fillRef idx="0">
              <a:schemeClr val="accent1"/>
            </a:fillRef>
            <a:effectRef idx="0">
              <a:schemeClr val="accent1"/>
            </a:effectRef>
            <a:fontRef idx="minor">
              <a:schemeClr val="tx1"/>
            </a:fontRef>
          </p:style>
          <p:txBody>
            <a:bodyPr anchor="ctr"/>
            <a:lstStyle/>
            <a:p>
              <a:pPr algn="ctr">
                <a:lnSpc>
                  <a:spcPct val="125000"/>
                </a:lnSpc>
              </a:pPr>
              <a:endParaRPr sz="1800">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1" name="iśľiḍé"/>
            <p:cNvSpPr/>
            <p:nvPr/>
          </p:nvSpPr>
          <p:spPr>
            <a:xfrm>
              <a:off x="8456437" y="4373878"/>
              <a:ext cx="341570" cy="479552"/>
            </a:xfrm>
            <a:custGeom>
              <a:avLst/>
              <a:gdLst>
                <a:gd name="connsiteX0" fmla="*/ 65297 w 239713"/>
                <a:gd name="connsiteY0" fmla="*/ 242888 h 336550"/>
                <a:gd name="connsiteX1" fmla="*/ 176003 w 239713"/>
                <a:gd name="connsiteY1" fmla="*/ 242888 h 336550"/>
                <a:gd name="connsiteX2" fmla="*/ 190500 w 239713"/>
                <a:gd name="connsiteY2" fmla="*/ 257856 h 336550"/>
                <a:gd name="connsiteX3" fmla="*/ 176003 w 239713"/>
                <a:gd name="connsiteY3" fmla="*/ 271463 h 336550"/>
                <a:gd name="connsiteX4" fmla="*/ 65297 w 239713"/>
                <a:gd name="connsiteY4" fmla="*/ 271463 h 336550"/>
                <a:gd name="connsiteX5" fmla="*/ 50800 w 239713"/>
                <a:gd name="connsiteY5" fmla="*/ 257856 h 336550"/>
                <a:gd name="connsiteX6" fmla="*/ 65297 w 239713"/>
                <a:gd name="connsiteY6" fmla="*/ 242888 h 336550"/>
                <a:gd name="connsiteX7" fmla="*/ 65297 w 239713"/>
                <a:gd name="connsiteY7" fmla="*/ 173038 h 336550"/>
                <a:gd name="connsiteX8" fmla="*/ 176003 w 239713"/>
                <a:gd name="connsiteY8" fmla="*/ 173038 h 336550"/>
                <a:gd name="connsiteX9" fmla="*/ 190500 w 239713"/>
                <a:gd name="connsiteY9" fmla="*/ 187326 h 336550"/>
                <a:gd name="connsiteX10" fmla="*/ 176003 w 239713"/>
                <a:gd name="connsiteY10" fmla="*/ 201613 h 336550"/>
                <a:gd name="connsiteX11" fmla="*/ 65297 w 239713"/>
                <a:gd name="connsiteY11" fmla="*/ 201613 h 336550"/>
                <a:gd name="connsiteX12" fmla="*/ 50800 w 239713"/>
                <a:gd name="connsiteY12" fmla="*/ 187326 h 336550"/>
                <a:gd name="connsiteX13" fmla="*/ 65297 w 239713"/>
                <a:gd name="connsiteY13" fmla="*/ 173038 h 336550"/>
                <a:gd name="connsiteX14" fmla="*/ 65297 w 239713"/>
                <a:gd name="connsiteY14" fmla="*/ 101600 h 336550"/>
                <a:gd name="connsiteX15" fmla="*/ 176003 w 239713"/>
                <a:gd name="connsiteY15" fmla="*/ 101600 h 336550"/>
                <a:gd name="connsiteX16" fmla="*/ 190500 w 239713"/>
                <a:gd name="connsiteY16" fmla="*/ 115888 h 336550"/>
                <a:gd name="connsiteX17" fmla="*/ 176003 w 239713"/>
                <a:gd name="connsiteY17" fmla="*/ 130175 h 336550"/>
                <a:gd name="connsiteX18" fmla="*/ 65297 w 239713"/>
                <a:gd name="connsiteY18" fmla="*/ 130175 h 336550"/>
                <a:gd name="connsiteX19" fmla="*/ 50800 w 239713"/>
                <a:gd name="connsiteY19" fmla="*/ 115888 h 336550"/>
                <a:gd name="connsiteX20" fmla="*/ 65297 w 239713"/>
                <a:gd name="connsiteY20" fmla="*/ 101600 h 336550"/>
                <a:gd name="connsiteX21" fmla="*/ 31221 w 239713"/>
                <a:gd name="connsiteY21" fmla="*/ 66675 h 336550"/>
                <a:gd name="connsiteX22" fmla="*/ 28575 w 239713"/>
                <a:gd name="connsiteY22" fmla="*/ 70614 h 336550"/>
                <a:gd name="connsiteX23" fmla="*/ 28575 w 239713"/>
                <a:gd name="connsiteY23" fmla="*/ 306937 h 336550"/>
                <a:gd name="connsiteX24" fmla="*/ 31221 w 239713"/>
                <a:gd name="connsiteY24" fmla="*/ 309563 h 336550"/>
                <a:gd name="connsiteX25" fmla="*/ 208492 w 239713"/>
                <a:gd name="connsiteY25" fmla="*/ 309563 h 336550"/>
                <a:gd name="connsiteX26" fmla="*/ 211138 w 239713"/>
                <a:gd name="connsiteY26" fmla="*/ 306937 h 336550"/>
                <a:gd name="connsiteX27" fmla="*/ 211138 w 239713"/>
                <a:gd name="connsiteY27" fmla="*/ 70614 h 336550"/>
                <a:gd name="connsiteX28" fmla="*/ 208492 w 239713"/>
                <a:gd name="connsiteY28" fmla="*/ 66675 h 336550"/>
                <a:gd name="connsiteX29" fmla="*/ 31221 w 239713"/>
                <a:gd name="connsiteY29" fmla="*/ 66675 h 336550"/>
                <a:gd name="connsiteX30" fmla="*/ 105753 w 239713"/>
                <a:gd name="connsiteY30" fmla="*/ 28575 h 336550"/>
                <a:gd name="connsiteX31" fmla="*/ 103188 w 239713"/>
                <a:gd name="connsiteY31" fmla="*/ 31221 h 336550"/>
                <a:gd name="connsiteX32" fmla="*/ 103188 w 239713"/>
                <a:gd name="connsiteY32" fmla="*/ 36513 h 336550"/>
                <a:gd name="connsiteX33" fmla="*/ 136526 w 239713"/>
                <a:gd name="connsiteY33" fmla="*/ 36513 h 336550"/>
                <a:gd name="connsiteX34" fmla="*/ 136526 w 239713"/>
                <a:gd name="connsiteY34" fmla="*/ 31221 h 336550"/>
                <a:gd name="connsiteX35" fmla="*/ 133962 w 239713"/>
                <a:gd name="connsiteY35" fmla="*/ 28575 h 336550"/>
                <a:gd name="connsiteX36" fmla="*/ 105753 w 239713"/>
                <a:gd name="connsiteY36" fmla="*/ 28575 h 336550"/>
                <a:gd name="connsiteX37" fmla="*/ 105368 w 239713"/>
                <a:gd name="connsiteY37" fmla="*/ 0 h 336550"/>
                <a:gd name="connsiteX38" fmla="*/ 134345 w 239713"/>
                <a:gd name="connsiteY38" fmla="*/ 0 h 336550"/>
                <a:gd name="connsiteX39" fmla="*/ 165955 w 239713"/>
                <a:gd name="connsiteY39" fmla="*/ 31552 h 336550"/>
                <a:gd name="connsiteX40" fmla="*/ 165955 w 239713"/>
                <a:gd name="connsiteY40" fmla="*/ 36810 h 336550"/>
                <a:gd name="connsiteX41" fmla="*/ 208103 w 239713"/>
                <a:gd name="connsiteY41" fmla="*/ 36810 h 336550"/>
                <a:gd name="connsiteX42" fmla="*/ 239713 w 239713"/>
                <a:gd name="connsiteY42" fmla="*/ 68362 h 336550"/>
                <a:gd name="connsiteX43" fmla="*/ 239713 w 239713"/>
                <a:gd name="connsiteY43" fmla="*/ 304998 h 336550"/>
                <a:gd name="connsiteX44" fmla="*/ 206786 w 239713"/>
                <a:gd name="connsiteY44" fmla="*/ 336550 h 336550"/>
                <a:gd name="connsiteX45" fmla="*/ 31610 w 239713"/>
                <a:gd name="connsiteY45" fmla="*/ 336550 h 336550"/>
                <a:gd name="connsiteX46" fmla="*/ 0 w 239713"/>
                <a:gd name="connsiteY46" fmla="*/ 304998 h 336550"/>
                <a:gd name="connsiteX47" fmla="*/ 0 w 239713"/>
                <a:gd name="connsiteY47" fmla="*/ 68362 h 336550"/>
                <a:gd name="connsiteX48" fmla="*/ 31610 w 239713"/>
                <a:gd name="connsiteY48" fmla="*/ 36810 h 336550"/>
                <a:gd name="connsiteX49" fmla="*/ 73758 w 239713"/>
                <a:gd name="connsiteY49" fmla="*/ 36810 h 336550"/>
                <a:gd name="connsiteX50" fmla="*/ 73758 w 239713"/>
                <a:gd name="connsiteY50" fmla="*/ 31552 h 336550"/>
                <a:gd name="connsiteX51" fmla="*/ 105368 w 239713"/>
                <a:gd name="connsiteY5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39713" h="336550">
                  <a:moveTo>
                    <a:pt x="65297" y="242888"/>
                  </a:moveTo>
                  <a:cubicBezTo>
                    <a:pt x="65297" y="242888"/>
                    <a:pt x="65297" y="242888"/>
                    <a:pt x="176003" y="242888"/>
                  </a:cubicBezTo>
                  <a:cubicBezTo>
                    <a:pt x="183911" y="242888"/>
                    <a:pt x="190500" y="249692"/>
                    <a:pt x="190500" y="257856"/>
                  </a:cubicBezTo>
                  <a:cubicBezTo>
                    <a:pt x="190500" y="266020"/>
                    <a:pt x="183911" y="271463"/>
                    <a:pt x="176003" y="271463"/>
                  </a:cubicBezTo>
                  <a:cubicBezTo>
                    <a:pt x="176003" y="271463"/>
                    <a:pt x="176003" y="271463"/>
                    <a:pt x="65297" y="271463"/>
                  </a:cubicBezTo>
                  <a:cubicBezTo>
                    <a:pt x="57390" y="271463"/>
                    <a:pt x="50800" y="266020"/>
                    <a:pt x="50800" y="257856"/>
                  </a:cubicBezTo>
                  <a:cubicBezTo>
                    <a:pt x="50800" y="249692"/>
                    <a:pt x="57390" y="242888"/>
                    <a:pt x="65297" y="242888"/>
                  </a:cubicBezTo>
                  <a:close/>
                  <a:moveTo>
                    <a:pt x="65297" y="173038"/>
                  </a:moveTo>
                  <a:cubicBezTo>
                    <a:pt x="65297" y="173038"/>
                    <a:pt x="65297" y="173038"/>
                    <a:pt x="176003" y="173038"/>
                  </a:cubicBezTo>
                  <a:cubicBezTo>
                    <a:pt x="183911" y="173038"/>
                    <a:pt x="190500" y="179532"/>
                    <a:pt x="190500" y="187326"/>
                  </a:cubicBezTo>
                  <a:cubicBezTo>
                    <a:pt x="190500" y="195119"/>
                    <a:pt x="183911" y="201613"/>
                    <a:pt x="176003" y="201613"/>
                  </a:cubicBezTo>
                  <a:cubicBezTo>
                    <a:pt x="176003" y="201613"/>
                    <a:pt x="176003" y="201613"/>
                    <a:pt x="65297" y="201613"/>
                  </a:cubicBezTo>
                  <a:cubicBezTo>
                    <a:pt x="57390" y="201613"/>
                    <a:pt x="50800" y="195119"/>
                    <a:pt x="50800" y="187326"/>
                  </a:cubicBezTo>
                  <a:cubicBezTo>
                    <a:pt x="50800" y="179532"/>
                    <a:pt x="57390" y="173038"/>
                    <a:pt x="65297" y="173038"/>
                  </a:cubicBezTo>
                  <a:close/>
                  <a:moveTo>
                    <a:pt x="65297" y="101600"/>
                  </a:moveTo>
                  <a:cubicBezTo>
                    <a:pt x="65297" y="101600"/>
                    <a:pt x="65297" y="101600"/>
                    <a:pt x="176003" y="101600"/>
                  </a:cubicBezTo>
                  <a:cubicBezTo>
                    <a:pt x="183911" y="101600"/>
                    <a:pt x="190500" y="108094"/>
                    <a:pt x="190500" y="115888"/>
                  </a:cubicBezTo>
                  <a:cubicBezTo>
                    <a:pt x="190500" y="123681"/>
                    <a:pt x="183911" y="130175"/>
                    <a:pt x="176003" y="130175"/>
                  </a:cubicBezTo>
                  <a:cubicBezTo>
                    <a:pt x="176003" y="130175"/>
                    <a:pt x="176003" y="130175"/>
                    <a:pt x="65297" y="130175"/>
                  </a:cubicBezTo>
                  <a:cubicBezTo>
                    <a:pt x="57390" y="130175"/>
                    <a:pt x="50800" y="123681"/>
                    <a:pt x="50800" y="115888"/>
                  </a:cubicBezTo>
                  <a:cubicBezTo>
                    <a:pt x="50800" y="108094"/>
                    <a:pt x="57390" y="101600"/>
                    <a:pt x="65297" y="101600"/>
                  </a:cubicBezTo>
                  <a:close/>
                  <a:moveTo>
                    <a:pt x="31221" y="66675"/>
                  </a:moveTo>
                  <a:cubicBezTo>
                    <a:pt x="29898" y="66675"/>
                    <a:pt x="28575" y="67988"/>
                    <a:pt x="28575" y="70614"/>
                  </a:cubicBezTo>
                  <a:cubicBezTo>
                    <a:pt x="28575" y="70614"/>
                    <a:pt x="28575" y="70614"/>
                    <a:pt x="28575" y="306937"/>
                  </a:cubicBezTo>
                  <a:cubicBezTo>
                    <a:pt x="28575" y="308250"/>
                    <a:pt x="29898" y="309563"/>
                    <a:pt x="31221" y="309563"/>
                  </a:cubicBezTo>
                  <a:cubicBezTo>
                    <a:pt x="31221" y="309563"/>
                    <a:pt x="31221" y="309563"/>
                    <a:pt x="208492" y="309563"/>
                  </a:cubicBezTo>
                  <a:cubicBezTo>
                    <a:pt x="209815" y="309563"/>
                    <a:pt x="211138" y="308250"/>
                    <a:pt x="211138" y="306937"/>
                  </a:cubicBezTo>
                  <a:lnTo>
                    <a:pt x="211138" y="70614"/>
                  </a:lnTo>
                  <a:cubicBezTo>
                    <a:pt x="211138" y="67988"/>
                    <a:pt x="209815" y="66675"/>
                    <a:pt x="208492" y="66675"/>
                  </a:cubicBezTo>
                  <a:cubicBezTo>
                    <a:pt x="208492" y="66675"/>
                    <a:pt x="208492" y="66675"/>
                    <a:pt x="31221" y="66675"/>
                  </a:cubicBezTo>
                  <a:close/>
                  <a:moveTo>
                    <a:pt x="105753" y="28575"/>
                  </a:moveTo>
                  <a:cubicBezTo>
                    <a:pt x="104470" y="28575"/>
                    <a:pt x="103188" y="29898"/>
                    <a:pt x="103188" y="31221"/>
                  </a:cubicBezTo>
                  <a:cubicBezTo>
                    <a:pt x="103188" y="31221"/>
                    <a:pt x="103188" y="31221"/>
                    <a:pt x="103188" y="36513"/>
                  </a:cubicBezTo>
                  <a:cubicBezTo>
                    <a:pt x="103188" y="36513"/>
                    <a:pt x="103188" y="36513"/>
                    <a:pt x="136526" y="36513"/>
                  </a:cubicBezTo>
                  <a:cubicBezTo>
                    <a:pt x="136526" y="36513"/>
                    <a:pt x="136526" y="36513"/>
                    <a:pt x="136526" y="31221"/>
                  </a:cubicBezTo>
                  <a:cubicBezTo>
                    <a:pt x="136526" y="29898"/>
                    <a:pt x="135244" y="28575"/>
                    <a:pt x="133962" y="28575"/>
                  </a:cubicBezTo>
                  <a:cubicBezTo>
                    <a:pt x="133962" y="28575"/>
                    <a:pt x="133962" y="28575"/>
                    <a:pt x="105753" y="28575"/>
                  </a:cubicBezTo>
                  <a:close/>
                  <a:moveTo>
                    <a:pt x="105368" y="0"/>
                  </a:moveTo>
                  <a:cubicBezTo>
                    <a:pt x="105368" y="0"/>
                    <a:pt x="105368" y="0"/>
                    <a:pt x="134345" y="0"/>
                  </a:cubicBezTo>
                  <a:cubicBezTo>
                    <a:pt x="151467" y="0"/>
                    <a:pt x="165955" y="14461"/>
                    <a:pt x="165955" y="31552"/>
                  </a:cubicBezTo>
                  <a:cubicBezTo>
                    <a:pt x="165955" y="31552"/>
                    <a:pt x="165955" y="31552"/>
                    <a:pt x="165955" y="36810"/>
                  </a:cubicBezTo>
                  <a:cubicBezTo>
                    <a:pt x="165955" y="36810"/>
                    <a:pt x="165955" y="36810"/>
                    <a:pt x="208103" y="36810"/>
                  </a:cubicBezTo>
                  <a:cubicBezTo>
                    <a:pt x="225225" y="36810"/>
                    <a:pt x="239713" y="51271"/>
                    <a:pt x="239713" y="68362"/>
                  </a:cubicBezTo>
                  <a:cubicBezTo>
                    <a:pt x="239713" y="68362"/>
                    <a:pt x="239713" y="68362"/>
                    <a:pt x="239713" y="304998"/>
                  </a:cubicBezTo>
                  <a:cubicBezTo>
                    <a:pt x="238396" y="322089"/>
                    <a:pt x="223908" y="336550"/>
                    <a:pt x="206786" y="336550"/>
                  </a:cubicBezTo>
                  <a:cubicBezTo>
                    <a:pt x="206786" y="336550"/>
                    <a:pt x="206786" y="336550"/>
                    <a:pt x="31610" y="336550"/>
                  </a:cubicBezTo>
                  <a:cubicBezTo>
                    <a:pt x="14488" y="336550"/>
                    <a:pt x="0" y="322089"/>
                    <a:pt x="0" y="304998"/>
                  </a:cubicBezTo>
                  <a:cubicBezTo>
                    <a:pt x="0" y="304998"/>
                    <a:pt x="0" y="304998"/>
                    <a:pt x="0" y="68362"/>
                  </a:cubicBezTo>
                  <a:cubicBezTo>
                    <a:pt x="0" y="51271"/>
                    <a:pt x="14488" y="36810"/>
                    <a:pt x="31610" y="36810"/>
                  </a:cubicBezTo>
                  <a:cubicBezTo>
                    <a:pt x="31610" y="36810"/>
                    <a:pt x="31610" y="36810"/>
                    <a:pt x="73758" y="36810"/>
                  </a:cubicBezTo>
                  <a:cubicBezTo>
                    <a:pt x="73758" y="36810"/>
                    <a:pt x="73758" y="36810"/>
                    <a:pt x="73758" y="31552"/>
                  </a:cubicBezTo>
                  <a:cubicBezTo>
                    <a:pt x="73758" y="14461"/>
                    <a:pt x="88246" y="0"/>
                    <a:pt x="105368" y="0"/>
                  </a:cubicBezTo>
                  <a:close/>
                </a:path>
              </a:pathLst>
            </a:custGeom>
            <a:solidFill>
              <a:srgbClr val="00277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5000"/>
                </a:lnSpc>
              </a:pPr>
              <a:endParaRPr sz="1800">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67" name="组合 66"/>
          <p:cNvGrpSpPr/>
          <p:nvPr/>
        </p:nvGrpSpPr>
        <p:grpSpPr>
          <a:xfrm>
            <a:off x="428108" y="1465566"/>
            <a:ext cx="2223752" cy="918576"/>
            <a:chOff x="710498" y="2173868"/>
            <a:chExt cx="2965003" cy="1224769"/>
          </a:xfrm>
        </p:grpSpPr>
        <p:sp>
          <p:nvSpPr>
            <p:cNvPr id="68" name="文本框 53"/>
            <p:cNvSpPr txBox="1"/>
            <p:nvPr/>
          </p:nvSpPr>
          <p:spPr>
            <a:xfrm>
              <a:off x="710498" y="2173868"/>
              <a:ext cx="2965003" cy="401991"/>
            </a:xfrm>
            <a:prstGeom prst="rect">
              <a:avLst/>
            </a:prstGeom>
            <a:noFill/>
          </p:spPr>
          <p:txBody>
            <a:bodyPr wrap="square" rtlCol="0">
              <a:spAutoFit/>
              <a:scene3d>
                <a:camera prst="orthographicFront"/>
                <a:lightRig rig="threePt" dir="t"/>
              </a:scene3d>
              <a:sp3d contourW="12700"/>
            </a:bodyPr>
            <a:lstStyle/>
            <a:p>
              <a:pPr algn="r">
                <a:lnSpc>
                  <a:spcPct val="125000"/>
                </a:lnSpc>
              </a:pPr>
              <a:r>
                <a:rPr lang="zh-CN" altLang="en-US" sz="1200" b="1" dirty="0">
                  <a:latin typeface="Century Gothic" panose="020B0502020202020204" pitchFamily="34" charset="0"/>
                  <a:ea typeface="微软雅黑" panose="020B0503020204020204" pitchFamily="34" charset="-122"/>
                  <a:sym typeface="Century Gothic" panose="020B0502020202020204" pitchFamily="34" charset="0"/>
                </a:rPr>
                <a:t>隐私计算与区块链结合的概念</a:t>
              </a:r>
            </a:p>
          </p:txBody>
        </p:sp>
        <p:sp>
          <p:nvSpPr>
            <p:cNvPr id="69" name="文本框 54"/>
            <p:cNvSpPr txBox="1"/>
            <p:nvPr/>
          </p:nvSpPr>
          <p:spPr>
            <a:xfrm>
              <a:off x="890502" y="2604658"/>
              <a:ext cx="2784999" cy="793979"/>
            </a:xfrm>
            <a:prstGeom prst="rect">
              <a:avLst/>
            </a:prstGeom>
            <a:noFill/>
          </p:spPr>
          <p:txBody>
            <a:bodyPr wrap="square" rtlCol="0">
              <a:spAutoFit/>
              <a:scene3d>
                <a:camera prst="orthographicFront"/>
                <a:lightRig rig="threePt" dir="t"/>
              </a:scene3d>
              <a:sp3d contourW="12700"/>
            </a:bodyPr>
            <a:lstStyle/>
            <a:p>
              <a:pPr algn="r">
                <a:lnSpc>
                  <a:spcPct val="125000"/>
                </a:lnSpc>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隐私计算与区块链结合，为司法数据提供安全共享的保障，实现数据在保护隐私的前提下高效流通。</a:t>
              </a:r>
              <a:endParaRPr lang="en-US" altLang="zh-CN" sz="900" dirty="0">
                <a:latin typeface="Century Gothic" panose="020B0502020202020204" pitchFamily="34" charset="0"/>
                <a:ea typeface="微软雅黑" panose="020B0503020204020204" pitchFamily="34" charset="-122"/>
                <a:sym typeface="Century Gothic" panose="020B0502020202020204" pitchFamily="34" charset="0"/>
              </a:endParaRPr>
            </a:p>
          </p:txBody>
        </p:sp>
      </p:grpSp>
      <p:sp>
        <p:nvSpPr>
          <p:cNvPr id="71" name="矩形 70"/>
          <p:cNvSpPr/>
          <p:nvPr/>
        </p:nvSpPr>
        <p:spPr>
          <a:xfrm flipH="1">
            <a:off x="2327508" y="699542"/>
            <a:ext cx="1512168" cy="72008"/>
          </a:xfrm>
          <a:prstGeom prst="rect">
            <a:avLst/>
          </a:prstGeom>
          <a:solidFill>
            <a:srgbClr val="002776"/>
          </a:solidFill>
          <a:ln w="12700">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72" name="直接连接符 71"/>
          <p:cNvCxnSpPr/>
          <p:nvPr/>
        </p:nvCxnSpPr>
        <p:spPr>
          <a:xfrm flipH="1">
            <a:off x="0" y="771550"/>
            <a:ext cx="3460565"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428108" y="294496"/>
            <a:ext cx="1467068" cy="477054"/>
          </a:xfrm>
          <a:prstGeom prst="rect">
            <a:avLst/>
          </a:prstGeom>
        </p:spPr>
        <p:txBody>
          <a:bodyPr wrap="none">
            <a:spAutoFit/>
          </a:bodyPr>
          <a:lstStyle/>
          <a:p>
            <a:pPr algn="ctr"/>
            <a:r>
              <a:rPr lang="zh-CN" altLang="en-US" sz="25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文献调研</a:t>
            </a:r>
          </a:p>
        </p:txBody>
      </p:sp>
      <p:sp>
        <p:nvSpPr>
          <p:cNvPr id="2" name="矩形 1">
            <a:extLst>
              <a:ext uri="{FF2B5EF4-FFF2-40B4-BE49-F238E27FC236}">
                <a16:creationId xmlns:a16="http://schemas.microsoft.com/office/drawing/2014/main" id="{5D21537F-9F30-2242-9EA8-6D6B7278001C}"/>
              </a:ext>
            </a:extLst>
          </p:cNvPr>
          <p:cNvSpPr/>
          <p:nvPr/>
        </p:nvSpPr>
        <p:spPr>
          <a:xfrm>
            <a:off x="360916" y="869162"/>
            <a:ext cx="5469767" cy="498791"/>
          </a:xfrm>
          <a:prstGeom prst="rect">
            <a:avLst/>
          </a:prstGeom>
        </p:spPr>
        <p:txBody>
          <a:bodyPr wrap="none">
            <a:spAutoFit/>
          </a:bodyPr>
          <a:lstStyle/>
          <a:p>
            <a:pPr algn="r">
              <a:lnSpc>
                <a:spcPct val="150000"/>
              </a:lnSpc>
            </a:pPr>
            <a:r>
              <a:rPr lang="zh-CN" altLang="en-US" sz="2000"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区块链</a:t>
            </a:r>
            <a:r>
              <a:rPr lang="en-US" altLang="zh-CN" sz="2000"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a:t>
            </a:r>
            <a:r>
              <a:rPr lang="zh-CN" altLang="en-US" sz="2000"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隐私计算：司法数据共享的新技术路径</a:t>
            </a:r>
          </a:p>
        </p:txBody>
      </p:sp>
      <p:grpSp>
        <p:nvGrpSpPr>
          <p:cNvPr id="3" name="组合 2">
            <a:extLst>
              <a:ext uri="{FF2B5EF4-FFF2-40B4-BE49-F238E27FC236}">
                <a16:creationId xmlns:a16="http://schemas.microsoft.com/office/drawing/2014/main" id="{D23E1EEF-B18D-CF40-75CD-584554DF7463}"/>
              </a:ext>
            </a:extLst>
          </p:cNvPr>
          <p:cNvGrpSpPr/>
          <p:nvPr/>
        </p:nvGrpSpPr>
        <p:grpSpPr>
          <a:xfrm>
            <a:off x="283766" y="3912412"/>
            <a:ext cx="2370813" cy="723852"/>
            <a:chOff x="690175" y="2173868"/>
            <a:chExt cx="3161084" cy="965138"/>
          </a:xfrm>
        </p:grpSpPr>
        <p:sp>
          <p:nvSpPr>
            <p:cNvPr id="4" name="文本框 53">
              <a:extLst>
                <a:ext uri="{FF2B5EF4-FFF2-40B4-BE49-F238E27FC236}">
                  <a16:creationId xmlns:a16="http://schemas.microsoft.com/office/drawing/2014/main" id="{051F5C5E-5FF4-6F5B-C41F-EC9D84D67E50}"/>
                </a:ext>
              </a:extLst>
            </p:cNvPr>
            <p:cNvSpPr txBox="1"/>
            <p:nvPr/>
          </p:nvSpPr>
          <p:spPr>
            <a:xfrm>
              <a:off x="882631" y="2173868"/>
              <a:ext cx="2965003" cy="401991"/>
            </a:xfrm>
            <a:prstGeom prst="rect">
              <a:avLst/>
            </a:prstGeom>
            <a:noFill/>
          </p:spPr>
          <p:txBody>
            <a:bodyPr wrap="square" rtlCol="0">
              <a:spAutoFit/>
              <a:scene3d>
                <a:camera prst="orthographicFront"/>
                <a:lightRig rig="threePt" dir="t"/>
              </a:scene3d>
              <a:sp3d contourW="12700"/>
            </a:bodyPr>
            <a:lstStyle/>
            <a:p>
              <a:pPr algn="r">
                <a:lnSpc>
                  <a:spcPct val="125000"/>
                </a:lnSpc>
              </a:pPr>
              <a:r>
                <a:rPr lang="zh-CN" altLang="en-US" sz="1200" b="1" dirty="0">
                  <a:latin typeface="Century Gothic" panose="020B0502020202020204" pitchFamily="34" charset="0"/>
                  <a:ea typeface="微软雅黑" panose="020B0503020204020204" pitchFamily="34" charset="-122"/>
                  <a:sym typeface="Century Gothic" panose="020B0502020202020204" pitchFamily="34" charset="0"/>
                </a:rPr>
                <a:t>司法数据共享的安全性分析</a:t>
              </a:r>
            </a:p>
          </p:txBody>
        </p:sp>
        <p:sp>
          <p:nvSpPr>
            <p:cNvPr id="5" name="文本框 54">
              <a:extLst>
                <a:ext uri="{FF2B5EF4-FFF2-40B4-BE49-F238E27FC236}">
                  <a16:creationId xmlns:a16="http://schemas.microsoft.com/office/drawing/2014/main" id="{A30E1D68-4063-FD6F-35B0-5227EB2B05EC}"/>
                </a:ext>
              </a:extLst>
            </p:cNvPr>
            <p:cNvSpPr txBox="1"/>
            <p:nvPr/>
          </p:nvSpPr>
          <p:spPr>
            <a:xfrm>
              <a:off x="690175" y="2575859"/>
              <a:ext cx="3161084" cy="563147"/>
            </a:xfrm>
            <a:prstGeom prst="rect">
              <a:avLst/>
            </a:prstGeom>
            <a:noFill/>
          </p:spPr>
          <p:txBody>
            <a:bodyPr wrap="square" rtlCol="0">
              <a:spAutoFit/>
              <a:scene3d>
                <a:camera prst="orthographicFront"/>
                <a:lightRig rig="threePt" dir="t"/>
              </a:scene3d>
              <a:sp3d contourW="12700"/>
            </a:bodyPr>
            <a:lstStyle/>
            <a:p>
              <a:pPr algn="r">
                <a:lnSpc>
                  <a:spcPct val="125000"/>
                </a:lnSpc>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司法数据共享面临泄露与篡改风险，特别是在多平台环境中，数据安全保障亟需加强。</a:t>
              </a:r>
              <a:endParaRPr lang="en-US" altLang="zh-CN" sz="900" dirty="0">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6" name="组合 5">
            <a:extLst>
              <a:ext uri="{FF2B5EF4-FFF2-40B4-BE49-F238E27FC236}">
                <a16:creationId xmlns:a16="http://schemas.microsoft.com/office/drawing/2014/main" id="{B5442B96-7B14-2249-C6E8-7F0ADAD0AF47}"/>
              </a:ext>
            </a:extLst>
          </p:cNvPr>
          <p:cNvGrpSpPr/>
          <p:nvPr/>
        </p:nvGrpSpPr>
        <p:grpSpPr>
          <a:xfrm>
            <a:off x="360916" y="2620059"/>
            <a:ext cx="2290944" cy="896216"/>
            <a:chOff x="620909" y="2173868"/>
            <a:chExt cx="3054592" cy="1194957"/>
          </a:xfrm>
        </p:grpSpPr>
        <p:sp>
          <p:nvSpPr>
            <p:cNvPr id="7" name="文本框 53">
              <a:extLst>
                <a:ext uri="{FF2B5EF4-FFF2-40B4-BE49-F238E27FC236}">
                  <a16:creationId xmlns:a16="http://schemas.microsoft.com/office/drawing/2014/main" id="{ADD97204-2FD9-61CC-DF1F-A1A6D1AC9125}"/>
                </a:ext>
              </a:extLst>
            </p:cNvPr>
            <p:cNvSpPr txBox="1"/>
            <p:nvPr/>
          </p:nvSpPr>
          <p:spPr>
            <a:xfrm>
              <a:off x="620909" y="2173868"/>
              <a:ext cx="3054592" cy="401991"/>
            </a:xfrm>
            <a:prstGeom prst="rect">
              <a:avLst/>
            </a:prstGeom>
            <a:noFill/>
          </p:spPr>
          <p:txBody>
            <a:bodyPr wrap="square" rtlCol="0">
              <a:spAutoFit/>
              <a:scene3d>
                <a:camera prst="orthographicFront"/>
                <a:lightRig rig="threePt" dir="t"/>
              </a:scene3d>
              <a:sp3d contourW="12700"/>
            </a:bodyPr>
            <a:lstStyle/>
            <a:p>
              <a:pPr algn="r">
                <a:lnSpc>
                  <a:spcPct val="125000"/>
                </a:lnSpc>
              </a:pPr>
              <a:r>
                <a:rPr lang="zh-CN" altLang="en-US" sz="1200" b="1" dirty="0">
                  <a:latin typeface="Century Gothic" panose="020B0502020202020204" pitchFamily="34" charset="0"/>
                  <a:ea typeface="微软雅黑" panose="020B0503020204020204" pitchFamily="34" charset="-122"/>
                  <a:sym typeface="Century Gothic" panose="020B0502020202020204" pitchFamily="34" charset="0"/>
                </a:rPr>
                <a:t>数据共享技术的实践可行性</a:t>
              </a:r>
            </a:p>
          </p:txBody>
        </p:sp>
        <p:sp>
          <p:nvSpPr>
            <p:cNvPr id="8" name="文本框 54">
              <a:extLst>
                <a:ext uri="{FF2B5EF4-FFF2-40B4-BE49-F238E27FC236}">
                  <a16:creationId xmlns:a16="http://schemas.microsoft.com/office/drawing/2014/main" id="{77A427A3-72CA-88ED-091A-29CEEC36AE35}"/>
                </a:ext>
              </a:extLst>
            </p:cNvPr>
            <p:cNvSpPr txBox="1"/>
            <p:nvPr/>
          </p:nvSpPr>
          <p:spPr>
            <a:xfrm>
              <a:off x="890502" y="2574845"/>
              <a:ext cx="2784999" cy="793980"/>
            </a:xfrm>
            <a:prstGeom prst="rect">
              <a:avLst/>
            </a:prstGeom>
            <a:noFill/>
          </p:spPr>
          <p:txBody>
            <a:bodyPr wrap="square" rtlCol="0">
              <a:spAutoFit/>
              <a:scene3d>
                <a:camera prst="orthographicFront"/>
                <a:lightRig rig="threePt" dir="t"/>
              </a:scene3d>
              <a:sp3d contourW="12700"/>
            </a:bodyPr>
            <a:lstStyle/>
            <a:p>
              <a:pPr algn="r">
                <a:lnSpc>
                  <a:spcPct val="125000"/>
                </a:lnSpc>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通过联邦学习、安全多方计算和可信执行环境，结合区块链技术，能够有效保护司法数据隐私并确保共享安全。</a:t>
              </a:r>
              <a:endParaRPr lang="en-US" altLang="zh-CN" sz="900" dirty="0">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9" name="组合 8">
            <a:extLst>
              <a:ext uri="{FF2B5EF4-FFF2-40B4-BE49-F238E27FC236}">
                <a16:creationId xmlns:a16="http://schemas.microsoft.com/office/drawing/2014/main" id="{3D4EFAC9-C954-D055-7293-4CD4351900C6}"/>
              </a:ext>
            </a:extLst>
          </p:cNvPr>
          <p:cNvGrpSpPr/>
          <p:nvPr/>
        </p:nvGrpSpPr>
        <p:grpSpPr>
          <a:xfrm>
            <a:off x="4797712" y="3864853"/>
            <a:ext cx="3953452" cy="754145"/>
            <a:chOff x="882631" y="2358234"/>
            <a:chExt cx="5271271" cy="1005527"/>
          </a:xfrm>
        </p:grpSpPr>
        <p:sp>
          <p:nvSpPr>
            <p:cNvPr id="10" name="文本框 53">
              <a:extLst>
                <a:ext uri="{FF2B5EF4-FFF2-40B4-BE49-F238E27FC236}">
                  <a16:creationId xmlns:a16="http://schemas.microsoft.com/office/drawing/2014/main" id="{47956389-BB52-FE30-9EF8-D5ADEEDB203F}"/>
                </a:ext>
              </a:extLst>
            </p:cNvPr>
            <p:cNvSpPr txBox="1"/>
            <p:nvPr/>
          </p:nvSpPr>
          <p:spPr>
            <a:xfrm>
              <a:off x="882631" y="2358234"/>
              <a:ext cx="1760294" cy="401991"/>
            </a:xfrm>
            <a:prstGeom prst="rect">
              <a:avLst/>
            </a:prstGeom>
            <a:noFill/>
          </p:spPr>
          <p:txBody>
            <a:bodyPr wrap="square" rtlCol="0">
              <a:spAutoFit/>
              <a:scene3d>
                <a:camera prst="orthographicFront"/>
                <a:lightRig rig="threePt" dir="t"/>
              </a:scene3d>
              <a:sp3d contourW="12700"/>
            </a:bodyPr>
            <a:lstStyle/>
            <a:p>
              <a:pPr>
                <a:lnSpc>
                  <a:spcPct val="125000"/>
                </a:lnSpc>
              </a:pPr>
              <a:r>
                <a:rPr lang="zh-CN" altLang="en-US" sz="1200" b="1" dirty="0">
                  <a:latin typeface="Century Gothic" panose="020B0502020202020204" pitchFamily="34" charset="0"/>
                  <a:ea typeface="微软雅黑" panose="020B0503020204020204" pitchFamily="34" charset="-122"/>
                  <a:sym typeface="Century Gothic" panose="020B0502020202020204" pitchFamily="34" charset="0"/>
                </a:rPr>
                <a:t>总结</a:t>
              </a:r>
            </a:p>
          </p:txBody>
        </p:sp>
        <p:sp>
          <p:nvSpPr>
            <p:cNvPr id="11" name="文本框 54">
              <a:extLst>
                <a:ext uri="{FF2B5EF4-FFF2-40B4-BE49-F238E27FC236}">
                  <a16:creationId xmlns:a16="http://schemas.microsoft.com/office/drawing/2014/main" id="{EC82721D-7903-94D2-A5B4-88CA616514EC}"/>
                </a:ext>
              </a:extLst>
            </p:cNvPr>
            <p:cNvSpPr txBox="1"/>
            <p:nvPr/>
          </p:nvSpPr>
          <p:spPr>
            <a:xfrm>
              <a:off x="890502" y="2800614"/>
              <a:ext cx="5263400" cy="563147"/>
            </a:xfrm>
            <a:prstGeom prst="rect">
              <a:avLst/>
            </a:prstGeom>
            <a:noFill/>
          </p:spPr>
          <p:txBody>
            <a:bodyPr wrap="square" rtlCol="0">
              <a:spAutoFit/>
              <a:scene3d>
                <a:camera prst="orthographicFront"/>
                <a:lightRig rig="threePt" dir="t"/>
              </a:scene3d>
              <a:sp3d contourW="12700"/>
            </a:bodyPr>
            <a:lstStyle/>
            <a:p>
              <a:pPr>
                <a:lnSpc>
                  <a:spcPct val="125000"/>
                </a:lnSpc>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区块链与隐私计算的结合为司法数据共享提供了安全高效的解决方案，尽管面临泄露风险，但通过先进技术可有效保护隐私并确保数据的完整性。</a:t>
              </a:r>
              <a:endParaRPr lang="en-US" altLang="zh-CN" sz="900" dirty="0">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42" name="组合 41">
            <a:extLst>
              <a:ext uri="{FF2B5EF4-FFF2-40B4-BE49-F238E27FC236}">
                <a16:creationId xmlns:a16="http://schemas.microsoft.com/office/drawing/2014/main" id="{8525CF4C-CC75-4082-81CA-0B07337F9B98}"/>
              </a:ext>
            </a:extLst>
          </p:cNvPr>
          <p:cNvGrpSpPr/>
          <p:nvPr/>
        </p:nvGrpSpPr>
        <p:grpSpPr>
          <a:xfrm>
            <a:off x="7812360" y="123478"/>
            <a:ext cx="1204616" cy="342538"/>
            <a:chOff x="7524328" y="124886"/>
            <a:chExt cx="1492649" cy="424442"/>
          </a:xfrm>
        </p:grpSpPr>
        <p:pic>
          <p:nvPicPr>
            <p:cNvPr id="47" name="Picture 2">
              <a:extLst>
                <a:ext uri="{FF2B5EF4-FFF2-40B4-BE49-F238E27FC236}">
                  <a16:creationId xmlns:a16="http://schemas.microsoft.com/office/drawing/2014/main" id="{83A5EEE2-7BE5-4367-BCE1-AACCC383FD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a:extLst>
                <a:ext uri="{FF2B5EF4-FFF2-40B4-BE49-F238E27FC236}">
                  <a16:creationId xmlns:a16="http://schemas.microsoft.com/office/drawing/2014/main" id="{7859A0A9-C17B-4FE6-93F0-6BE3E169A8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趣链链原生数据协作平台-BitXMesh（隐私计算联邦学习）">
            <a:extLst>
              <a:ext uri="{FF2B5EF4-FFF2-40B4-BE49-F238E27FC236}">
                <a16:creationId xmlns:a16="http://schemas.microsoft.com/office/drawing/2014/main" id="{96FABF2A-FD60-4B21-B175-CFAD7E94F4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39676" y="1465564"/>
            <a:ext cx="4833555" cy="2223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89903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1" name="组合 40"/>
          <p:cNvGrpSpPr/>
          <p:nvPr/>
        </p:nvGrpSpPr>
        <p:grpSpPr>
          <a:xfrm>
            <a:off x="439019" y="1750098"/>
            <a:ext cx="520702" cy="520702"/>
            <a:chOff x="2138679" y="1949131"/>
            <a:chExt cx="694269" cy="694269"/>
          </a:xfrm>
        </p:grpSpPr>
        <p:sp>
          <p:nvSpPr>
            <p:cNvPr id="42" name="菱形 41"/>
            <p:cNvSpPr/>
            <p:nvPr/>
          </p:nvSpPr>
          <p:spPr>
            <a:xfrm>
              <a:off x="2138679" y="1949131"/>
              <a:ext cx="694269" cy="694269"/>
            </a:xfrm>
            <a:prstGeom prst="diamond">
              <a:avLst/>
            </a:prstGeom>
            <a:solidFill>
              <a:srgbClr val="00277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3" name="菱形 32"/>
            <p:cNvSpPr/>
            <p:nvPr/>
          </p:nvSpPr>
          <p:spPr>
            <a:xfrm>
              <a:off x="2339343" y="2150016"/>
              <a:ext cx="292942" cy="292500"/>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44" name="组合 43"/>
          <p:cNvGrpSpPr/>
          <p:nvPr/>
        </p:nvGrpSpPr>
        <p:grpSpPr>
          <a:xfrm>
            <a:off x="439019" y="3284921"/>
            <a:ext cx="520702" cy="520702"/>
            <a:chOff x="2138679" y="1949131"/>
            <a:chExt cx="694269" cy="694269"/>
          </a:xfrm>
        </p:grpSpPr>
        <p:sp>
          <p:nvSpPr>
            <p:cNvPr id="45" name="菱形 44"/>
            <p:cNvSpPr/>
            <p:nvPr/>
          </p:nvSpPr>
          <p:spPr>
            <a:xfrm>
              <a:off x="2138679" y="1949131"/>
              <a:ext cx="694269" cy="694269"/>
            </a:xfrm>
            <a:prstGeom prst="diamond">
              <a:avLst/>
            </a:prstGeom>
            <a:solidFill>
              <a:srgbClr val="00277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6" name="菱形 32"/>
            <p:cNvSpPr/>
            <p:nvPr/>
          </p:nvSpPr>
          <p:spPr>
            <a:xfrm>
              <a:off x="2339343" y="2150016"/>
              <a:ext cx="292942" cy="292500"/>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47" name="组合 46"/>
          <p:cNvGrpSpPr/>
          <p:nvPr/>
        </p:nvGrpSpPr>
        <p:grpSpPr>
          <a:xfrm>
            <a:off x="3287720" y="1750098"/>
            <a:ext cx="520702" cy="520702"/>
            <a:chOff x="2138679" y="1949131"/>
            <a:chExt cx="694269" cy="694269"/>
          </a:xfrm>
        </p:grpSpPr>
        <p:sp>
          <p:nvSpPr>
            <p:cNvPr id="48" name="菱形 47"/>
            <p:cNvSpPr/>
            <p:nvPr/>
          </p:nvSpPr>
          <p:spPr>
            <a:xfrm>
              <a:off x="2138679" y="1949131"/>
              <a:ext cx="694269" cy="694269"/>
            </a:xfrm>
            <a:prstGeom prst="diamond">
              <a:avLst/>
            </a:prstGeom>
            <a:solidFill>
              <a:srgbClr val="00277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9" name="菱形 32"/>
            <p:cNvSpPr/>
            <p:nvPr/>
          </p:nvSpPr>
          <p:spPr>
            <a:xfrm>
              <a:off x="2339343" y="2150016"/>
              <a:ext cx="292942" cy="292500"/>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50" name="组合 49"/>
          <p:cNvGrpSpPr/>
          <p:nvPr/>
        </p:nvGrpSpPr>
        <p:grpSpPr>
          <a:xfrm>
            <a:off x="3287720" y="3284921"/>
            <a:ext cx="520702" cy="520702"/>
            <a:chOff x="2138679" y="1949131"/>
            <a:chExt cx="694269" cy="694269"/>
          </a:xfrm>
        </p:grpSpPr>
        <p:sp>
          <p:nvSpPr>
            <p:cNvPr id="51" name="菱形 50"/>
            <p:cNvSpPr/>
            <p:nvPr/>
          </p:nvSpPr>
          <p:spPr>
            <a:xfrm>
              <a:off x="2138679" y="1949131"/>
              <a:ext cx="694269" cy="694269"/>
            </a:xfrm>
            <a:prstGeom prst="diamond">
              <a:avLst/>
            </a:prstGeom>
            <a:solidFill>
              <a:srgbClr val="00277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52" name="菱形 32"/>
            <p:cNvSpPr/>
            <p:nvPr/>
          </p:nvSpPr>
          <p:spPr>
            <a:xfrm>
              <a:off x="2339343" y="2150016"/>
              <a:ext cx="292942" cy="292500"/>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53" name="组合 52"/>
          <p:cNvGrpSpPr/>
          <p:nvPr/>
        </p:nvGrpSpPr>
        <p:grpSpPr>
          <a:xfrm>
            <a:off x="962877" y="1635647"/>
            <a:ext cx="2243679" cy="1122750"/>
            <a:chOff x="1541719" y="2032407"/>
            <a:chExt cx="2133781" cy="1497000"/>
          </a:xfrm>
        </p:grpSpPr>
        <p:sp>
          <p:nvSpPr>
            <p:cNvPr id="54" name="文本框 43"/>
            <p:cNvSpPr txBox="1"/>
            <p:nvPr/>
          </p:nvSpPr>
          <p:spPr>
            <a:xfrm>
              <a:off x="1541720" y="2032407"/>
              <a:ext cx="2027061" cy="448157"/>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200" b="1" dirty="0">
                  <a:latin typeface="Century Gothic" panose="020B0502020202020204" pitchFamily="34" charset="0"/>
                  <a:ea typeface="微软雅黑" panose="020B0503020204020204" pitchFamily="34" charset="-122"/>
                  <a:sym typeface="Century Gothic" panose="020B0502020202020204" pitchFamily="34" charset="0"/>
                </a:rPr>
                <a:t>电子证据存储的区块链方案</a:t>
              </a:r>
            </a:p>
          </p:txBody>
        </p:sp>
        <p:sp>
          <p:nvSpPr>
            <p:cNvPr id="55" name="文本框 44"/>
            <p:cNvSpPr txBox="1"/>
            <p:nvPr/>
          </p:nvSpPr>
          <p:spPr>
            <a:xfrm>
              <a:off x="1541719" y="2608471"/>
              <a:ext cx="2133781" cy="920936"/>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区块链通过去中心化和防篡改特性，将加密的电子数据哈希值上传至司法机构网络，实现高效、安全的电子证据存储与流转。</a:t>
              </a:r>
            </a:p>
          </p:txBody>
        </p:sp>
      </p:grpSp>
      <p:grpSp>
        <p:nvGrpSpPr>
          <p:cNvPr id="65" name="组合 64"/>
          <p:cNvGrpSpPr/>
          <p:nvPr/>
        </p:nvGrpSpPr>
        <p:grpSpPr>
          <a:xfrm>
            <a:off x="0" y="294496"/>
            <a:ext cx="3839676" cy="477054"/>
            <a:chOff x="0" y="294496"/>
            <a:chExt cx="3839676" cy="477054"/>
          </a:xfrm>
        </p:grpSpPr>
        <p:sp>
          <p:nvSpPr>
            <p:cNvPr id="66" name="矩形 65"/>
            <p:cNvSpPr/>
            <p:nvPr/>
          </p:nvSpPr>
          <p:spPr>
            <a:xfrm flipH="1">
              <a:off x="2327508" y="699542"/>
              <a:ext cx="1512168" cy="72008"/>
            </a:xfrm>
            <a:prstGeom prst="rect">
              <a:avLst/>
            </a:prstGeom>
            <a:solidFill>
              <a:srgbClr val="002776"/>
            </a:solidFill>
            <a:ln w="12700">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67" name="直接连接符 66"/>
            <p:cNvCxnSpPr/>
            <p:nvPr/>
          </p:nvCxnSpPr>
          <p:spPr>
            <a:xfrm flipH="1">
              <a:off x="0" y="771550"/>
              <a:ext cx="3460565"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428108" y="294496"/>
              <a:ext cx="1467068" cy="477054"/>
            </a:xfrm>
            <a:prstGeom prst="rect">
              <a:avLst/>
            </a:prstGeom>
          </p:spPr>
          <p:txBody>
            <a:bodyPr wrap="none">
              <a:spAutoFit/>
            </a:bodyPr>
            <a:lstStyle/>
            <a:p>
              <a:pPr algn="ctr"/>
              <a:r>
                <a:rPr lang="zh-CN" altLang="en-US" sz="25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文献调研</a:t>
              </a:r>
            </a:p>
          </p:txBody>
        </p:sp>
      </p:grpSp>
      <p:sp>
        <p:nvSpPr>
          <p:cNvPr id="2" name="矩形 1">
            <a:extLst>
              <a:ext uri="{FF2B5EF4-FFF2-40B4-BE49-F238E27FC236}">
                <a16:creationId xmlns:a16="http://schemas.microsoft.com/office/drawing/2014/main" id="{104D21C7-BA67-3CDC-3A6A-1433EC02BA16}"/>
              </a:ext>
            </a:extLst>
          </p:cNvPr>
          <p:cNvSpPr/>
          <p:nvPr/>
        </p:nvSpPr>
        <p:spPr>
          <a:xfrm>
            <a:off x="352904" y="1059582"/>
            <a:ext cx="4031873" cy="400110"/>
          </a:xfrm>
          <a:prstGeom prst="rect">
            <a:avLst/>
          </a:prstGeom>
        </p:spPr>
        <p:txBody>
          <a:bodyPr wrap="none">
            <a:spAutoFit/>
          </a:bodyPr>
          <a:lstStyle/>
          <a:p>
            <a:pPr algn="ctr"/>
            <a:r>
              <a:rPr lang="zh-CN" altLang="en-US" sz="2000"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区块链存储电子证据的优劣性分析</a:t>
            </a:r>
          </a:p>
        </p:txBody>
      </p:sp>
      <p:grpSp>
        <p:nvGrpSpPr>
          <p:cNvPr id="3" name="组合 2">
            <a:extLst>
              <a:ext uri="{FF2B5EF4-FFF2-40B4-BE49-F238E27FC236}">
                <a16:creationId xmlns:a16="http://schemas.microsoft.com/office/drawing/2014/main" id="{3B5D3AAD-17EF-C5FE-8633-DE2A286966DA}"/>
              </a:ext>
            </a:extLst>
          </p:cNvPr>
          <p:cNvGrpSpPr/>
          <p:nvPr/>
        </p:nvGrpSpPr>
        <p:grpSpPr>
          <a:xfrm>
            <a:off x="3843129" y="1635647"/>
            <a:ext cx="2243679" cy="1122750"/>
            <a:chOff x="1541719" y="2032407"/>
            <a:chExt cx="2133781" cy="1497000"/>
          </a:xfrm>
        </p:grpSpPr>
        <p:sp>
          <p:nvSpPr>
            <p:cNvPr id="4" name="文本框 43">
              <a:extLst>
                <a:ext uri="{FF2B5EF4-FFF2-40B4-BE49-F238E27FC236}">
                  <a16:creationId xmlns:a16="http://schemas.microsoft.com/office/drawing/2014/main" id="{698AF9C8-0B0A-F95E-06DE-E93FB9ADCC5A}"/>
                </a:ext>
              </a:extLst>
            </p:cNvPr>
            <p:cNvSpPr txBox="1"/>
            <p:nvPr/>
          </p:nvSpPr>
          <p:spPr>
            <a:xfrm>
              <a:off x="1541720" y="2032407"/>
              <a:ext cx="1652717" cy="448157"/>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200" b="1" dirty="0">
                  <a:latin typeface="Century Gothic" panose="020B0502020202020204" pitchFamily="34" charset="0"/>
                  <a:ea typeface="微软雅黑" panose="020B0503020204020204" pitchFamily="34" charset="-122"/>
                  <a:sym typeface="Century Gothic" panose="020B0502020202020204" pitchFamily="34" charset="0"/>
                </a:rPr>
                <a:t>方案优势与面临的挑战</a:t>
              </a:r>
            </a:p>
          </p:txBody>
        </p:sp>
        <p:sp>
          <p:nvSpPr>
            <p:cNvPr id="5" name="文本框 44">
              <a:extLst>
                <a:ext uri="{FF2B5EF4-FFF2-40B4-BE49-F238E27FC236}">
                  <a16:creationId xmlns:a16="http://schemas.microsoft.com/office/drawing/2014/main" id="{A5081FA0-D145-AF19-90FF-266FF04C0693}"/>
                </a:ext>
              </a:extLst>
            </p:cNvPr>
            <p:cNvSpPr txBox="1"/>
            <p:nvPr/>
          </p:nvSpPr>
          <p:spPr>
            <a:xfrm>
              <a:off x="1541719" y="2608471"/>
              <a:ext cx="2133781" cy="920936"/>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区块链存储电子证据提高了审查效率和真伪鉴定安全性，但共识机制和智能合约的安全漏洞，以及缺乏传统防火墙保护，仍然是显著挑战。</a:t>
              </a:r>
            </a:p>
          </p:txBody>
        </p:sp>
      </p:grpSp>
      <p:grpSp>
        <p:nvGrpSpPr>
          <p:cNvPr id="9" name="组合 8">
            <a:extLst>
              <a:ext uri="{FF2B5EF4-FFF2-40B4-BE49-F238E27FC236}">
                <a16:creationId xmlns:a16="http://schemas.microsoft.com/office/drawing/2014/main" id="{CADD3557-8014-7B41-87D5-BFFDE3E6A85A}"/>
              </a:ext>
            </a:extLst>
          </p:cNvPr>
          <p:cNvGrpSpPr/>
          <p:nvPr/>
        </p:nvGrpSpPr>
        <p:grpSpPr>
          <a:xfrm>
            <a:off x="959721" y="3185973"/>
            <a:ext cx="2243679" cy="1292340"/>
            <a:chOff x="1541719" y="2032407"/>
            <a:chExt cx="2133781" cy="1723119"/>
          </a:xfrm>
        </p:grpSpPr>
        <p:sp>
          <p:nvSpPr>
            <p:cNvPr id="10" name="文本框 43">
              <a:extLst>
                <a:ext uri="{FF2B5EF4-FFF2-40B4-BE49-F238E27FC236}">
                  <a16:creationId xmlns:a16="http://schemas.microsoft.com/office/drawing/2014/main" id="{F754A56B-D15F-01CC-6757-127CC5A37601}"/>
                </a:ext>
              </a:extLst>
            </p:cNvPr>
            <p:cNvSpPr txBox="1"/>
            <p:nvPr/>
          </p:nvSpPr>
          <p:spPr>
            <a:xfrm>
              <a:off x="1541719" y="2032407"/>
              <a:ext cx="2027061" cy="448157"/>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200" b="1" dirty="0">
                  <a:latin typeface="Century Gothic" panose="020B0502020202020204" pitchFamily="34" charset="0"/>
                  <a:ea typeface="微软雅黑" panose="020B0503020204020204" pitchFamily="34" charset="-122"/>
                  <a:sym typeface="Century Gothic" panose="020B0502020202020204" pitchFamily="34" charset="0"/>
                </a:rPr>
                <a:t>技术改进与未来研究方向</a:t>
              </a:r>
            </a:p>
          </p:txBody>
        </p:sp>
        <p:sp>
          <p:nvSpPr>
            <p:cNvPr id="11" name="文本框 44">
              <a:extLst>
                <a:ext uri="{FF2B5EF4-FFF2-40B4-BE49-F238E27FC236}">
                  <a16:creationId xmlns:a16="http://schemas.microsoft.com/office/drawing/2014/main" id="{9F03B56D-F6D3-042D-21B7-BA457822BBFD}"/>
                </a:ext>
              </a:extLst>
            </p:cNvPr>
            <p:cNvSpPr txBox="1"/>
            <p:nvPr/>
          </p:nvSpPr>
          <p:spPr>
            <a:xfrm>
              <a:off x="1541719" y="2557592"/>
              <a:ext cx="2133781" cy="1197934"/>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未来需优化共识机制与智能合约安全审计，增强分布式存储安全，并探索与隐私计算、人工智能及物联网等技术结合，以提升电子证据存储的整体安全性与效率。</a:t>
              </a:r>
            </a:p>
          </p:txBody>
        </p:sp>
      </p:grpSp>
      <p:grpSp>
        <p:nvGrpSpPr>
          <p:cNvPr id="59" name="组合 58">
            <a:extLst>
              <a:ext uri="{FF2B5EF4-FFF2-40B4-BE49-F238E27FC236}">
                <a16:creationId xmlns:a16="http://schemas.microsoft.com/office/drawing/2014/main" id="{273C0052-BA41-4CC8-82AB-F36EFD81F583}"/>
              </a:ext>
            </a:extLst>
          </p:cNvPr>
          <p:cNvGrpSpPr/>
          <p:nvPr/>
        </p:nvGrpSpPr>
        <p:grpSpPr>
          <a:xfrm>
            <a:off x="3843129" y="3185973"/>
            <a:ext cx="2243679" cy="1292340"/>
            <a:chOff x="1541719" y="2032407"/>
            <a:chExt cx="2133781" cy="1723119"/>
          </a:xfrm>
        </p:grpSpPr>
        <p:sp>
          <p:nvSpPr>
            <p:cNvPr id="60" name="文本框 43">
              <a:extLst>
                <a:ext uri="{FF2B5EF4-FFF2-40B4-BE49-F238E27FC236}">
                  <a16:creationId xmlns:a16="http://schemas.microsoft.com/office/drawing/2014/main" id="{94B68EA6-025A-4370-B49E-C741D8CE8121}"/>
                </a:ext>
              </a:extLst>
            </p:cNvPr>
            <p:cNvSpPr txBox="1"/>
            <p:nvPr/>
          </p:nvSpPr>
          <p:spPr>
            <a:xfrm>
              <a:off x="1541720" y="2032407"/>
              <a:ext cx="1652717" cy="448157"/>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200" b="1" dirty="0">
                  <a:latin typeface="Century Gothic" panose="020B0502020202020204" pitchFamily="34" charset="0"/>
                  <a:ea typeface="微软雅黑" panose="020B0503020204020204" pitchFamily="34" charset="-122"/>
                  <a:sym typeface="Century Gothic" panose="020B0502020202020204" pitchFamily="34" charset="0"/>
                </a:rPr>
                <a:t>总结</a:t>
              </a:r>
            </a:p>
          </p:txBody>
        </p:sp>
        <p:sp>
          <p:nvSpPr>
            <p:cNvPr id="61" name="文本框 44">
              <a:extLst>
                <a:ext uri="{FF2B5EF4-FFF2-40B4-BE49-F238E27FC236}">
                  <a16:creationId xmlns:a16="http://schemas.microsoft.com/office/drawing/2014/main" id="{89038607-5C85-4EC8-9086-19180412F1E0}"/>
                </a:ext>
              </a:extLst>
            </p:cNvPr>
            <p:cNvSpPr txBox="1"/>
            <p:nvPr/>
          </p:nvSpPr>
          <p:spPr>
            <a:xfrm>
              <a:off x="1541719" y="2557592"/>
              <a:ext cx="2133781" cy="1197934"/>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尽管区块链在电子证据存储中展示出显著优势，特别是在数据安全和透明性方面，但仍需解决现有的安全隐患与技术挑战，以确保其在司法领域的广泛应用和可信度。</a:t>
              </a:r>
            </a:p>
          </p:txBody>
        </p:sp>
      </p:grpSp>
      <p:grpSp>
        <p:nvGrpSpPr>
          <p:cNvPr id="62" name="组合 61">
            <a:extLst>
              <a:ext uri="{FF2B5EF4-FFF2-40B4-BE49-F238E27FC236}">
                <a16:creationId xmlns:a16="http://schemas.microsoft.com/office/drawing/2014/main" id="{AB964ACC-9EEC-4BF1-A8AD-E595501FA303}"/>
              </a:ext>
            </a:extLst>
          </p:cNvPr>
          <p:cNvGrpSpPr/>
          <p:nvPr/>
        </p:nvGrpSpPr>
        <p:grpSpPr>
          <a:xfrm>
            <a:off x="7812360" y="123478"/>
            <a:ext cx="1204616" cy="342538"/>
            <a:chOff x="7524328" y="124886"/>
            <a:chExt cx="1492649" cy="424442"/>
          </a:xfrm>
        </p:grpSpPr>
        <p:pic>
          <p:nvPicPr>
            <p:cNvPr id="63" name="Picture 2">
              <a:extLst>
                <a:ext uri="{FF2B5EF4-FFF2-40B4-BE49-F238E27FC236}">
                  <a16:creationId xmlns:a16="http://schemas.microsoft.com/office/drawing/2014/main" id="{AEFE68C5-CAE2-417C-B1F2-AC40D3D715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2C9AAA85-F974-4A94-903B-C8DBA1B811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pic>
        <p:nvPicPr>
          <p:cNvPr id="2052" name="Picture 4">
            <a:extLst>
              <a:ext uri="{FF2B5EF4-FFF2-40B4-BE49-F238E27FC236}">
                <a16:creationId xmlns:a16="http://schemas.microsoft.com/office/drawing/2014/main" id="{E51A152D-3509-485A-89BE-7775A56FA7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1399" y="1635647"/>
            <a:ext cx="2665083" cy="141954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47602B0-5786-4FE3-AF61-180014B080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1399" y="3206521"/>
            <a:ext cx="2665083" cy="1332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22737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Freeform 5"/>
          <p:cNvSpPr>
            <a:spLocks/>
          </p:cNvSpPr>
          <p:nvPr/>
        </p:nvSpPr>
        <p:spPr bwMode="auto">
          <a:xfrm>
            <a:off x="912019" y="2681881"/>
            <a:ext cx="1828800" cy="507206"/>
          </a:xfrm>
          <a:custGeom>
            <a:avLst/>
            <a:gdLst>
              <a:gd name="T0" fmla="*/ 1776 w 3300"/>
              <a:gd name="T1" fmla="*/ 126 h 731"/>
              <a:gd name="T2" fmla="*/ 1650 w 3300"/>
              <a:gd name="T3" fmla="*/ 0 h 731"/>
              <a:gd name="T4" fmla="*/ 1524 w 3300"/>
              <a:gd name="T5" fmla="*/ 126 h 731"/>
              <a:gd name="T6" fmla="*/ 120 w 3300"/>
              <a:gd name="T7" fmla="*/ 126 h 731"/>
              <a:gd name="T8" fmla="*/ 0 w 3300"/>
              <a:gd name="T9" fmla="*/ 246 h 731"/>
              <a:gd name="T10" fmla="*/ 0 w 3300"/>
              <a:gd name="T11" fmla="*/ 611 h 731"/>
              <a:gd name="T12" fmla="*/ 120 w 3300"/>
              <a:gd name="T13" fmla="*/ 731 h 731"/>
              <a:gd name="T14" fmla="*/ 3300 w 3300"/>
              <a:gd name="T15" fmla="*/ 731 h 731"/>
              <a:gd name="T16" fmla="*/ 3300 w 3300"/>
              <a:gd name="T17" fmla="*/ 126 h 731"/>
              <a:gd name="T18" fmla="*/ 1776 w 3300"/>
              <a:gd name="T19" fmla="*/ 12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0" h="731">
                <a:moveTo>
                  <a:pt x="1776" y="126"/>
                </a:moveTo>
                <a:cubicBezTo>
                  <a:pt x="1650" y="0"/>
                  <a:pt x="1650" y="0"/>
                  <a:pt x="1650" y="0"/>
                </a:cubicBezTo>
                <a:cubicBezTo>
                  <a:pt x="1524" y="126"/>
                  <a:pt x="1524" y="126"/>
                  <a:pt x="1524" y="126"/>
                </a:cubicBezTo>
                <a:cubicBezTo>
                  <a:pt x="120" y="126"/>
                  <a:pt x="120" y="126"/>
                  <a:pt x="120" y="126"/>
                </a:cubicBezTo>
                <a:cubicBezTo>
                  <a:pt x="54" y="126"/>
                  <a:pt x="0" y="180"/>
                  <a:pt x="0" y="246"/>
                </a:cubicBezTo>
                <a:cubicBezTo>
                  <a:pt x="0" y="611"/>
                  <a:pt x="0" y="611"/>
                  <a:pt x="0" y="611"/>
                </a:cubicBezTo>
                <a:cubicBezTo>
                  <a:pt x="0" y="678"/>
                  <a:pt x="54" y="731"/>
                  <a:pt x="120" y="731"/>
                </a:cubicBezTo>
                <a:cubicBezTo>
                  <a:pt x="3300" y="731"/>
                  <a:pt x="3300" y="731"/>
                  <a:pt x="3300" y="731"/>
                </a:cubicBezTo>
                <a:cubicBezTo>
                  <a:pt x="3300" y="126"/>
                  <a:pt x="3300" y="126"/>
                  <a:pt x="3300" y="126"/>
                </a:cubicBezTo>
                <a:lnTo>
                  <a:pt x="1776" y="126"/>
                </a:lnTo>
                <a:close/>
              </a:path>
            </a:pathLst>
          </a:custGeom>
          <a:solidFill>
            <a:srgbClr val="002776"/>
          </a:solidFill>
          <a:ln>
            <a:noFill/>
          </a:ln>
          <a:effectLst/>
        </p:spPr>
        <p:txBody>
          <a:bodyPr wrap="none" lIns="68580" tIns="135000" rIns="68580" bIns="34290" anchor="ctr"/>
          <a:lstStyle/>
          <a:p>
            <a:pPr algn="ctr"/>
            <a:r>
              <a:rPr lang="zh-CN" altLang="en-US" sz="100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技术背景与研究方法</a:t>
            </a:r>
          </a:p>
        </p:txBody>
      </p:sp>
      <p:sp>
        <p:nvSpPr>
          <p:cNvPr id="4" name="Freeform 6"/>
          <p:cNvSpPr>
            <a:spLocks/>
          </p:cNvSpPr>
          <p:nvPr/>
        </p:nvSpPr>
        <p:spPr bwMode="auto">
          <a:xfrm>
            <a:off x="2742010" y="2768797"/>
            <a:ext cx="1829991" cy="507206"/>
          </a:xfrm>
          <a:custGeom>
            <a:avLst/>
            <a:gdLst>
              <a:gd name="T0" fmla="*/ 1537 w 1537"/>
              <a:gd name="T1" fmla="*/ 0 h 426"/>
              <a:gd name="T2" fmla="*/ 0 w 1537"/>
              <a:gd name="T3" fmla="*/ 0 h 426"/>
              <a:gd name="T4" fmla="*/ 0 w 1537"/>
              <a:gd name="T5" fmla="*/ 353 h 426"/>
              <a:gd name="T6" fmla="*/ 710 w 1537"/>
              <a:gd name="T7" fmla="*/ 353 h 426"/>
              <a:gd name="T8" fmla="*/ 768 w 1537"/>
              <a:gd name="T9" fmla="*/ 426 h 426"/>
              <a:gd name="T10" fmla="*/ 827 w 1537"/>
              <a:gd name="T11" fmla="*/ 353 h 426"/>
              <a:gd name="T12" fmla="*/ 1537 w 1537"/>
              <a:gd name="T13" fmla="*/ 353 h 426"/>
              <a:gd name="T14" fmla="*/ 1537 w 1537"/>
              <a:gd name="T15" fmla="*/ 0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7" h="426">
                <a:moveTo>
                  <a:pt x="1537" y="0"/>
                </a:moveTo>
                <a:lnTo>
                  <a:pt x="0" y="0"/>
                </a:lnTo>
                <a:lnTo>
                  <a:pt x="0" y="353"/>
                </a:lnTo>
                <a:lnTo>
                  <a:pt x="710" y="353"/>
                </a:lnTo>
                <a:lnTo>
                  <a:pt x="768" y="426"/>
                </a:lnTo>
                <a:lnTo>
                  <a:pt x="827" y="353"/>
                </a:lnTo>
                <a:lnTo>
                  <a:pt x="1537" y="353"/>
                </a:lnTo>
                <a:lnTo>
                  <a:pt x="1537" y="0"/>
                </a:lnTo>
                <a:close/>
              </a:path>
            </a:pathLst>
          </a:custGeom>
          <a:solidFill>
            <a:srgbClr val="002776"/>
          </a:solidFill>
          <a:ln>
            <a:noFill/>
          </a:ln>
          <a:effectLst/>
        </p:spPr>
        <p:txBody>
          <a:bodyPr wrap="none" lIns="68580" tIns="34290" rIns="68580" bIns="135000" anchor="ctr"/>
          <a:lstStyle/>
          <a:p>
            <a:pPr algn="ctr"/>
            <a:r>
              <a:rPr lang="zh-CN" altLang="en-US" sz="100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系统透明性和防篡改性分析</a:t>
            </a:r>
          </a:p>
        </p:txBody>
      </p:sp>
      <p:sp>
        <p:nvSpPr>
          <p:cNvPr id="5" name="Freeform 7"/>
          <p:cNvSpPr>
            <a:spLocks/>
          </p:cNvSpPr>
          <p:nvPr/>
        </p:nvSpPr>
        <p:spPr bwMode="auto">
          <a:xfrm>
            <a:off x="4572000" y="2681881"/>
            <a:ext cx="1829991" cy="507206"/>
          </a:xfrm>
          <a:custGeom>
            <a:avLst/>
            <a:gdLst>
              <a:gd name="T0" fmla="*/ 827 w 1537"/>
              <a:gd name="T1" fmla="*/ 73 h 426"/>
              <a:gd name="T2" fmla="*/ 769 w 1537"/>
              <a:gd name="T3" fmla="*/ 0 h 426"/>
              <a:gd name="T4" fmla="*/ 710 w 1537"/>
              <a:gd name="T5" fmla="*/ 73 h 426"/>
              <a:gd name="T6" fmla="*/ 0 w 1537"/>
              <a:gd name="T7" fmla="*/ 73 h 426"/>
              <a:gd name="T8" fmla="*/ 0 w 1537"/>
              <a:gd name="T9" fmla="*/ 426 h 426"/>
              <a:gd name="T10" fmla="*/ 1537 w 1537"/>
              <a:gd name="T11" fmla="*/ 426 h 426"/>
              <a:gd name="T12" fmla="*/ 1537 w 1537"/>
              <a:gd name="T13" fmla="*/ 73 h 426"/>
              <a:gd name="T14" fmla="*/ 827 w 1537"/>
              <a:gd name="T15" fmla="*/ 73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7" h="426">
                <a:moveTo>
                  <a:pt x="827" y="73"/>
                </a:moveTo>
                <a:lnTo>
                  <a:pt x="769" y="0"/>
                </a:lnTo>
                <a:lnTo>
                  <a:pt x="710" y="73"/>
                </a:lnTo>
                <a:lnTo>
                  <a:pt x="0" y="73"/>
                </a:lnTo>
                <a:lnTo>
                  <a:pt x="0" y="426"/>
                </a:lnTo>
                <a:lnTo>
                  <a:pt x="1537" y="426"/>
                </a:lnTo>
                <a:lnTo>
                  <a:pt x="1537" y="73"/>
                </a:lnTo>
                <a:lnTo>
                  <a:pt x="827" y="73"/>
                </a:lnTo>
                <a:close/>
              </a:path>
            </a:pathLst>
          </a:custGeom>
          <a:solidFill>
            <a:srgbClr val="002776"/>
          </a:solidFill>
          <a:ln>
            <a:noFill/>
          </a:ln>
          <a:effectLst/>
        </p:spPr>
        <p:txBody>
          <a:bodyPr wrap="none" lIns="68580" tIns="135000" rIns="68580" bIns="34290" anchor="ctr"/>
          <a:lstStyle/>
          <a:p>
            <a:pPr algn="ctr"/>
            <a:r>
              <a:rPr lang="zh-CN" altLang="en-US" sz="100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系统应用案例及技术可行性</a:t>
            </a:r>
          </a:p>
        </p:txBody>
      </p:sp>
      <p:sp>
        <p:nvSpPr>
          <p:cNvPr id="6" name="Freeform 8"/>
          <p:cNvSpPr>
            <a:spLocks/>
          </p:cNvSpPr>
          <p:nvPr/>
        </p:nvSpPr>
        <p:spPr bwMode="auto">
          <a:xfrm>
            <a:off x="6403181" y="2768797"/>
            <a:ext cx="1828800" cy="507206"/>
          </a:xfrm>
          <a:custGeom>
            <a:avLst/>
            <a:gdLst>
              <a:gd name="T0" fmla="*/ 3180 w 3300"/>
              <a:gd name="T1" fmla="*/ 0 h 731"/>
              <a:gd name="T2" fmla="*/ 0 w 3300"/>
              <a:gd name="T3" fmla="*/ 0 h 731"/>
              <a:gd name="T4" fmla="*/ 0 w 3300"/>
              <a:gd name="T5" fmla="*/ 605 h 731"/>
              <a:gd name="T6" fmla="*/ 1524 w 3300"/>
              <a:gd name="T7" fmla="*/ 605 h 731"/>
              <a:gd name="T8" fmla="*/ 1650 w 3300"/>
              <a:gd name="T9" fmla="*/ 731 h 731"/>
              <a:gd name="T10" fmla="*/ 1775 w 3300"/>
              <a:gd name="T11" fmla="*/ 605 h 731"/>
              <a:gd name="T12" fmla="*/ 3180 w 3300"/>
              <a:gd name="T13" fmla="*/ 605 h 731"/>
              <a:gd name="T14" fmla="*/ 3300 w 3300"/>
              <a:gd name="T15" fmla="*/ 485 h 731"/>
              <a:gd name="T16" fmla="*/ 3300 w 3300"/>
              <a:gd name="T17" fmla="*/ 120 h 731"/>
              <a:gd name="T18" fmla="*/ 3180 w 3300"/>
              <a:gd name="T19"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0" h="731">
                <a:moveTo>
                  <a:pt x="3180" y="0"/>
                </a:moveTo>
                <a:cubicBezTo>
                  <a:pt x="0" y="0"/>
                  <a:pt x="0" y="0"/>
                  <a:pt x="0" y="0"/>
                </a:cubicBezTo>
                <a:cubicBezTo>
                  <a:pt x="0" y="605"/>
                  <a:pt x="0" y="605"/>
                  <a:pt x="0" y="605"/>
                </a:cubicBezTo>
                <a:cubicBezTo>
                  <a:pt x="1524" y="605"/>
                  <a:pt x="1524" y="605"/>
                  <a:pt x="1524" y="605"/>
                </a:cubicBezTo>
                <a:cubicBezTo>
                  <a:pt x="1650" y="731"/>
                  <a:pt x="1650" y="731"/>
                  <a:pt x="1650" y="731"/>
                </a:cubicBezTo>
                <a:cubicBezTo>
                  <a:pt x="1775" y="605"/>
                  <a:pt x="1775" y="605"/>
                  <a:pt x="1775" y="605"/>
                </a:cubicBezTo>
                <a:cubicBezTo>
                  <a:pt x="3180" y="605"/>
                  <a:pt x="3180" y="605"/>
                  <a:pt x="3180" y="605"/>
                </a:cubicBezTo>
                <a:cubicBezTo>
                  <a:pt x="3246" y="605"/>
                  <a:pt x="3300" y="552"/>
                  <a:pt x="3300" y="485"/>
                </a:cubicBezTo>
                <a:cubicBezTo>
                  <a:pt x="3300" y="120"/>
                  <a:pt x="3300" y="120"/>
                  <a:pt x="3300" y="120"/>
                </a:cubicBezTo>
                <a:cubicBezTo>
                  <a:pt x="3300" y="54"/>
                  <a:pt x="3246" y="0"/>
                  <a:pt x="3180" y="0"/>
                </a:cubicBezTo>
                <a:close/>
              </a:path>
            </a:pathLst>
          </a:custGeom>
          <a:solidFill>
            <a:srgbClr val="002776"/>
          </a:solidFill>
          <a:ln>
            <a:noFill/>
          </a:ln>
          <a:effectLst/>
        </p:spPr>
        <p:txBody>
          <a:bodyPr wrap="none" lIns="68580" tIns="34290" rIns="68580" bIns="135000" anchor="ctr"/>
          <a:lstStyle/>
          <a:p>
            <a:pPr algn="ctr"/>
            <a:r>
              <a:rPr lang="zh-CN" altLang="en-US" sz="100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总结</a:t>
            </a:r>
          </a:p>
        </p:txBody>
      </p:sp>
      <p:sp>
        <p:nvSpPr>
          <p:cNvPr id="7" name="文本占位符 12"/>
          <p:cNvSpPr txBox="1">
            <a:spLocks/>
          </p:cNvSpPr>
          <p:nvPr/>
        </p:nvSpPr>
        <p:spPr>
          <a:xfrm>
            <a:off x="1202489" y="3394306"/>
            <a:ext cx="1093809" cy="864721"/>
          </a:xfrm>
          <a:prstGeom prst="rect">
            <a:avLst/>
          </a:prstGeom>
        </p:spPr>
        <p:txBody>
          <a:bodyPr vert="horz" lIns="68580" tIns="34290" rIns="68580" bIns="3429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chemeClr val="bg1"/>
                </a:solidFill>
                <a:effectLst>
                  <a:outerShdw blurRad="38100" dist="38100" dir="2700000" algn="tl">
                    <a:srgbClr val="000000">
                      <a:alpha val="43137"/>
                    </a:srgbClr>
                  </a:outerShdw>
                </a:effectLst>
                <a:latin typeface="Agency FB"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5400" dirty="0">
                <a:solidFill>
                  <a:srgbClr val="002776"/>
                </a:solidFill>
                <a:effectLst/>
                <a:latin typeface="Century Gothic" panose="020B0502020202020204" pitchFamily="34" charset="0"/>
                <a:ea typeface="微软雅黑" panose="020B0503020204020204" pitchFamily="34" charset="-122"/>
                <a:sym typeface="Century Gothic" panose="020B0502020202020204" pitchFamily="34" charset="0"/>
              </a:rPr>
              <a:t>01</a:t>
            </a:r>
            <a:endParaRPr lang="zh-CN" altLang="en-US" sz="5400" dirty="0">
              <a:solidFill>
                <a:srgbClr val="002776"/>
              </a:solidFill>
              <a:effectLst/>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8" name="矩形 7"/>
          <p:cNvSpPr/>
          <p:nvPr/>
        </p:nvSpPr>
        <p:spPr>
          <a:xfrm>
            <a:off x="948708" y="1417689"/>
            <a:ext cx="1770000" cy="1083117"/>
          </a:xfrm>
          <a:prstGeom prst="rect">
            <a:avLst/>
          </a:prstGeom>
        </p:spPr>
        <p:txBody>
          <a:bodyPr wrap="square" lIns="68580" tIns="34290" rIns="68580" bIns="34290">
            <a:spAutoFit/>
          </a:bodyPr>
          <a:lstStyle/>
          <a:p>
            <a:pPr>
              <a:lnSpc>
                <a:spcPct val="150000"/>
              </a:lnSpc>
              <a:defRPr/>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本研究探讨区块链在司法领域的应用潜力，提出去中心化的法院案件治理系统框架，通过文献综述和模型构建，分析系统架构、智能合约及数据管理的设计原则。</a:t>
            </a:r>
          </a:p>
        </p:txBody>
      </p:sp>
      <p:sp>
        <p:nvSpPr>
          <p:cNvPr id="9" name="文本占位符 12"/>
          <p:cNvSpPr txBox="1">
            <a:spLocks/>
          </p:cNvSpPr>
          <p:nvPr/>
        </p:nvSpPr>
        <p:spPr>
          <a:xfrm>
            <a:off x="3018338" y="1749078"/>
            <a:ext cx="1093809" cy="864721"/>
          </a:xfrm>
          <a:prstGeom prst="rect">
            <a:avLst/>
          </a:prstGeom>
        </p:spPr>
        <p:txBody>
          <a:bodyPr vert="horz" lIns="68580" tIns="34290" rIns="68580" bIns="3429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chemeClr val="bg1"/>
                </a:solidFill>
                <a:effectLst>
                  <a:outerShdw blurRad="38100" dist="38100" dir="2700000" algn="tl">
                    <a:srgbClr val="000000">
                      <a:alpha val="43137"/>
                    </a:srgbClr>
                  </a:outerShdw>
                </a:effectLst>
                <a:latin typeface="Agency FB"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5400" dirty="0">
                <a:solidFill>
                  <a:srgbClr val="002776"/>
                </a:solidFill>
                <a:effectLst/>
                <a:latin typeface="Century Gothic" panose="020B0502020202020204" pitchFamily="34" charset="0"/>
                <a:ea typeface="微软雅黑" panose="020B0503020204020204" pitchFamily="34" charset="-122"/>
                <a:sym typeface="Century Gothic" panose="020B0502020202020204" pitchFamily="34" charset="0"/>
              </a:rPr>
              <a:t>02</a:t>
            </a:r>
            <a:endParaRPr lang="zh-CN" altLang="en-US" sz="5400" dirty="0">
              <a:solidFill>
                <a:srgbClr val="002776"/>
              </a:solidFill>
              <a:effectLst/>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0" name="矩形 9"/>
          <p:cNvSpPr/>
          <p:nvPr/>
        </p:nvSpPr>
        <p:spPr>
          <a:xfrm>
            <a:off x="2772005" y="3428946"/>
            <a:ext cx="1770000" cy="1290866"/>
          </a:xfrm>
          <a:prstGeom prst="rect">
            <a:avLst/>
          </a:prstGeom>
        </p:spPr>
        <p:txBody>
          <a:bodyPr wrap="square" lIns="68580" tIns="34290" rIns="68580" bIns="34290">
            <a:spAutoFit/>
          </a:bodyPr>
          <a:lstStyle/>
          <a:p>
            <a:pPr>
              <a:lnSpc>
                <a:spcPct val="150000"/>
              </a:lnSpc>
              <a:defRPr/>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基于区块链的治理系统具有高度透明性和防篡改性，确保所有参与者实时访问一致数据，提升司法过程透明度，同时其独特的加密算法和共识机制保障数据的真实性和完整性。</a:t>
            </a:r>
          </a:p>
        </p:txBody>
      </p:sp>
      <p:sp>
        <p:nvSpPr>
          <p:cNvPr id="11" name="文本占位符 12"/>
          <p:cNvSpPr txBox="1">
            <a:spLocks/>
          </p:cNvSpPr>
          <p:nvPr/>
        </p:nvSpPr>
        <p:spPr>
          <a:xfrm>
            <a:off x="4892465" y="3394306"/>
            <a:ext cx="1093809" cy="864721"/>
          </a:xfrm>
          <a:prstGeom prst="rect">
            <a:avLst/>
          </a:prstGeom>
        </p:spPr>
        <p:txBody>
          <a:bodyPr vert="horz" lIns="68580" tIns="34290" rIns="68580" bIns="3429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chemeClr val="bg1"/>
                </a:solidFill>
                <a:effectLst>
                  <a:outerShdw blurRad="38100" dist="38100" dir="2700000" algn="tl">
                    <a:srgbClr val="000000">
                      <a:alpha val="43137"/>
                    </a:srgbClr>
                  </a:outerShdw>
                </a:effectLst>
                <a:latin typeface="Agency FB"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5400" dirty="0">
                <a:solidFill>
                  <a:srgbClr val="002776"/>
                </a:solidFill>
                <a:effectLst/>
                <a:latin typeface="Century Gothic" panose="020B0502020202020204" pitchFamily="34" charset="0"/>
                <a:ea typeface="微软雅黑" panose="020B0503020204020204" pitchFamily="34" charset="-122"/>
                <a:sym typeface="Century Gothic" panose="020B0502020202020204" pitchFamily="34" charset="0"/>
              </a:rPr>
              <a:t>03</a:t>
            </a:r>
            <a:endParaRPr lang="zh-CN" altLang="en-US" sz="5400" dirty="0">
              <a:solidFill>
                <a:srgbClr val="002776"/>
              </a:solidFill>
              <a:effectLst/>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2" name="矩形 11"/>
          <p:cNvSpPr/>
          <p:nvPr/>
        </p:nvSpPr>
        <p:spPr>
          <a:xfrm>
            <a:off x="4601995" y="1419622"/>
            <a:ext cx="1770000" cy="1083117"/>
          </a:xfrm>
          <a:prstGeom prst="rect">
            <a:avLst/>
          </a:prstGeom>
        </p:spPr>
        <p:txBody>
          <a:bodyPr wrap="square" lIns="68580" tIns="34290" rIns="68580" bIns="34290">
            <a:spAutoFit/>
          </a:bodyPr>
          <a:lstStyle/>
          <a:p>
            <a:pPr>
              <a:lnSpc>
                <a:spcPct val="150000"/>
              </a:lnSpc>
              <a:defRPr/>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该系统的应用案例包括去中心化的警察权威评级系统，提升公众信任；从技术角度看，构建此系统是可行的，但需解决法律法规、用户隐私及性能优化等挑战。</a:t>
            </a:r>
          </a:p>
        </p:txBody>
      </p:sp>
      <p:sp>
        <p:nvSpPr>
          <p:cNvPr id="13" name="文本占位符 12"/>
          <p:cNvSpPr txBox="1">
            <a:spLocks/>
          </p:cNvSpPr>
          <p:nvPr/>
        </p:nvSpPr>
        <p:spPr>
          <a:xfrm>
            <a:off x="6708314" y="1749078"/>
            <a:ext cx="1093809" cy="864721"/>
          </a:xfrm>
          <a:prstGeom prst="rect">
            <a:avLst/>
          </a:prstGeom>
        </p:spPr>
        <p:txBody>
          <a:bodyPr vert="horz" lIns="68580" tIns="34290" rIns="68580" bIns="3429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chemeClr val="bg1"/>
                </a:solidFill>
                <a:effectLst>
                  <a:outerShdw blurRad="38100" dist="38100" dir="2700000" algn="tl">
                    <a:srgbClr val="000000">
                      <a:alpha val="43137"/>
                    </a:srgbClr>
                  </a:outerShdw>
                </a:effectLst>
                <a:latin typeface="Agency FB"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5400" dirty="0">
                <a:solidFill>
                  <a:srgbClr val="002776"/>
                </a:solidFill>
                <a:effectLst/>
                <a:latin typeface="Century Gothic" panose="020B0502020202020204" pitchFamily="34" charset="0"/>
                <a:ea typeface="微软雅黑" panose="020B0503020204020204" pitchFamily="34" charset="-122"/>
                <a:sym typeface="Century Gothic" panose="020B0502020202020204" pitchFamily="34" charset="0"/>
              </a:rPr>
              <a:t>04</a:t>
            </a:r>
            <a:endParaRPr lang="zh-CN" altLang="en-US" sz="5400" dirty="0">
              <a:solidFill>
                <a:srgbClr val="002776"/>
              </a:solidFill>
              <a:effectLst/>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4" name="矩形 13"/>
          <p:cNvSpPr/>
          <p:nvPr/>
        </p:nvSpPr>
        <p:spPr>
          <a:xfrm>
            <a:off x="6461981" y="3428946"/>
            <a:ext cx="1770000" cy="1083117"/>
          </a:xfrm>
          <a:prstGeom prst="rect">
            <a:avLst/>
          </a:prstGeom>
        </p:spPr>
        <p:txBody>
          <a:bodyPr wrap="square" lIns="68580" tIns="34290" rIns="68580" bIns="34290">
            <a:spAutoFit/>
          </a:bodyPr>
          <a:lstStyle/>
          <a:p>
            <a:pPr>
              <a:lnSpc>
                <a:spcPct val="150000"/>
              </a:lnSpc>
              <a:defRPr/>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区块链技术为法院案件治理提供了透明和防篡改的解决方案，尽管其实施面临挑战，但若能克服，将显著提升司法系统的效率和公正性。</a:t>
            </a:r>
          </a:p>
        </p:txBody>
      </p:sp>
      <p:grpSp>
        <p:nvGrpSpPr>
          <p:cNvPr id="16" name="组合 15"/>
          <p:cNvGrpSpPr/>
          <p:nvPr/>
        </p:nvGrpSpPr>
        <p:grpSpPr>
          <a:xfrm>
            <a:off x="0" y="294496"/>
            <a:ext cx="3839676" cy="477054"/>
            <a:chOff x="0" y="294496"/>
            <a:chExt cx="3839676" cy="477054"/>
          </a:xfrm>
        </p:grpSpPr>
        <p:sp>
          <p:nvSpPr>
            <p:cNvPr id="17" name="矩形 16"/>
            <p:cNvSpPr/>
            <p:nvPr/>
          </p:nvSpPr>
          <p:spPr>
            <a:xfrm flipH="1">
              <a:off x="2327508" y="699542"/>
              <a:ext cx="1512168" cy="72008"/>
            </a:xfrm>
            <a:prstGeom prst="rect">
              <a:avLst/>
            </a:prstGeom>
            <a:solidFill>
              <a:srgbClr val="002776"/>
            </a:solidFill>
            <a:ln w="12700">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18" name="直接连接符 17"/>
            <p:cNvCxnSpPr/>
            <p:nvPr/>
          </p:nvCxnSpPr>
          <p:spPr>
            <a:xfrm flipH="1">
              <a:off x="0" y="771550"/>
              <a:ext cx="3460565"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428108" y="294496"/>
              <a:ext cx="1467068" cy="477054"/>
            </a:xfrm>
            <a:prstGeom prst="rect">
              <a:avLst/>
            </a:prstGeom>
          </p:spPr>
          <p:txBody>
            <a:bodyPr wrap="none">
              <a:spAutoFit/>
            </a:bodyPr>
            <a:lstStyle/>
            <a:p>
              <a:pPr algn="ctr"/>
              <a:r>
                <a:rPr lang="zh-CN" altLang="en-US" sz="25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文献调研</a:t>
              </a:r>
            </a:p>
          </p:txBody>
        </p:sp>
      </p:grpSp>
      <p:sp>
        <p:nvSpPr>
          <p:cNvPr id="2" name="矩形 1">
            <a:extLst>
              <a:ext uri="{FF2B5EF4-FFF2-40B4-BE49-F238E27FC236}">
                <a16:creationId xmlns:a16="http://schemas.microsoft.com/office/drawing/2014/main" id="{9A0FDCAA-79D0-8C9E-AE6A-715E0B92D7C9}"/>
              </a:ext>
            </a:extLst>
          </p:cNvPr>
          <p:cNvSpPr/>
          <p:nvPr/>
        </p:nvSpPr>
        <p:spPr>
          <a:xfrm>
            <a:off x="4211960" y="255318"/>
            <a:ext cx="3311170" cy="960456"/>
          </a:xfrm>
          <a:prstGeom prst="rect">
            <a:avLst/>
          </a:prstGeom>
        </p:spPr>
        <p:txBody>
          <a:bodyPr wrap="square">
            <a:spAutoFit/>
          </a:bodyPr>
          <a:lstStyle/>
          <a:p>
            <a:pPr algn="r">
              <a:lnSpc>
                <a:spcPct val="150000"/>
              </a:lnSpc>
            </a:pPr>
            <a:r>
              <a:rPr lang="zh-CN" altLang="en-US" sz="2000"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一个用于防篡改和透明法律流程的法院案件治理系统</a:t>
            </a:r>
          </a:p>
        </p:txBody>
      </p:sp>
      <p:grpSp>
        <p:nvGrpSpPr>
          <p:cNvPr id="20" name="组合 19">
            <a:extLst>
              <a:ext uri="{FF2B5EF4-FFF2-40B4-BE49-F238E27FC236}">
                <a16:creationId xmlns:a16="http://schemas.microsoft.com/office/drawing/2014/main" id="{DA979F18-F05B-4A85-AD63-6AD49061D1B4}"/>
              </a:ext>
            </a:extLst>
          </p:cNvPr>
          <p:cNvGrpSpPr/>
          <p:nvPr/>
        </p:nvGrpSpPr>
        <p:grpSpPr>
          <a:xfrm>
            <a:off x="7812360" y="123478"/>
            <a:ext cx="1204616" cy="342538"/>
            <a:chOff x="7524328" y="124886"/>
            <a:chExt cx="1492649" cy="424442"/>
          </a:xfrm>
        </p:grpSpPr>
        <p:pic>
          <p:nvPicPr>
            <p:cNvPr id="21" name="Picture 2">
              <a:extLst>
                <a:ext uri="{FF2B5EF4-FFF2-40B4-BE49-F238E27FC236}">
                  <a16:creationId xmlns:a16="http://schemas.microsoft.com/office/drawing/2014/main" id="{7CEE967A-605E-42B7-992D-929B3BF024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FC44DD30-9F0D-424A-99E7-70291435B7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205827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heme/theme1.xml><?xml version="1.0" encoding="utf-8"?>
<a:theme xmlns:a="http://schemas.openxmlformats.org/drawingml/2006/main" name="Office 主题">
  <a:themeElements>
    <a:clrScheme name="自定义 9">
      <a:dk1>
        <a:sysClr val="windowText" lastClr="000000"/>
      </a:dk1>
      <a:lt1>
        <a:sysClr val="window" lastClr="FFFFFF"/>
      </a:lt1>
      <a:dk2>
        <a:srgbClr val="60B5CC"/>
      </a:dk2>
      <a:lt2>
        <a:srgbClr val="D4D4D6"/>
      </a:lt2>
      <a:accent1>
        <a:srgbClr val="5CC2EB"/>
      </a:accent1>
      <a:accent2>
        <a:srgbClr val="60B5CC"/>
      </a:accent2>
      <a:accent3>
        <a:srgbClr val="F0A6B1"/>
      </a:accent3>
      <a:accent4>
        <a:srgbClr val="5CC2EB"/>
      </a:accent4>
      <a:accent5>
        <a:srgbClr val="F1B696"/>
      </a:accent5>
      <a:accent6>
        <a:srgbClr val="FFADAD"/>
      </a:accent6>
      <a:hlink>
        <a:srgbClr val="5CC2EB"/>
      </a:hlink>
      <a:folHlink>
        <a:srgbClr val="680000"/>
      </a:folHlink>
    </a:clrScheme>
    <a:fontScheme name="自定义 1">
      <a:majorFont>
        <a:latin typeface="Franklin Gothic Medium"/>
        <a:ea typeface="微软雅黑"/>
        <a:cs typeface=""/>
      </a:majorFont>
      <a:minorFont>
        <a:latin typeface="Microsoft Sans Serif"/>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TotalTime>
  <Words>2513</Words>
  <Application>Microsoft Office PowerPoint</Application>
  <PresentationFormat>全屏显示(16:9)</PresentationFormat>
  <Paragraphs>214</Paragraphs>
  <Slides>20</Slides>
  <Notes>20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vt:i4>
      </vt:variant>
    </vt:vector>
  </HeadingPairs>
  <TitlesOfParts>
    <vt:vector size="26" baseType="lpstr">
      <vt:lpstr>Calibri</vt:lpstr>
      <vt:lpstr>Franklin Gothic Medium</vt:lpstr>
      <vt:lpstr>Microsoft Sans Serif</vt:lpstr>
      <vt:lpstr>Arial</vt:lpstr>
      <vt:lpstr>Century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Iron Man</dc:creator>
  <cp:lastModifiedBy>Lin Minmus</cp:lastModifiedBy>
  <cp:revision>23</cp:revision>
  <dcterms:created xsi:type="dcterms:W3CDTF">2018-05-14T10:33:39Z</dcterms:created>
  <dcterms:modified xsi:type="dcterms:W3CDTF">2024-11-04T06:17:43Z</dcterms:modified>
</cp:coreProperties>
</file>